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19" r:id="rId6"/>
    <p:sldMasterId id="2147484234" r:id="rId7"/>
    <p:sldMasterId id="2147484250" r:id="rId8"/>
    <p:sldMasterId id="2147484267" r:id="rId9"/>
    <p:sldMasterId id="2147484285" r:id="rId10"/>
  </p:sldMasterIdLst>
  <p:notesMasterIdLst>
    <p:notesMasterId r:id="rId59"/>
  </p:notesMasterIdLst>
  <p:handoutMasterIdLst>
    <p:handoutMasterId r:id="rId60"/>
  </p:handoutMasterIdLst>
  <p:sldIdLst>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296" r:id="rId24"/>
    <p:sldId id="260" r:id="rId25"/>
    <p:sldId id="343" r:id="rId26"/>
    <p:sldId id="297" r:id="rId27"/>
    <p:sldId id="298" r:id="rId28"/>
    <p:sldId id="312" r:id="rId29"/>
    <p:sldId id="315" r:id="rId30"/>
    <p:sldId id="316" r:id="rId31"/>
    <p:sldId id="339" r:id="rId32"/>
    <p:sldId id="317" r:id="rId33"/>
    <p:sldId id="318" r:id="rId34"/>
    <p:sldId id="319" r:id="rId35"/>
    <p:sldId id="320" r:id="rId36"/>
    <p:sldId id="321" r:id="rId37"/>
    <p:sldId id="322" r:id="rId38"/>
    <p:sldId id="340" r:id="rId39"/>
    <p:sldId id="323" r:id="rId40"/>
    <p:sldId id="326" r:id="rId41"/>
    <p:sldId id="325" r:id="rId42"/>
    <p:sldId id="342" r:id="rId43"/>
    <p:sldId id="331" r:id="rId44"/>
    <p:sldId id="327" r:id="rId45"/>
    <p:sldId id="328" r:id="rId46"/>
    <p:sldId id="329" r:id="rId47"/>
    <p:sldId id="337" r:id="rId48"/>
    <p:sldId id="335" r:id="rId49"/>
    <p:sldId id="341" r:id="rId50"/>
    <p:sldId id="338" r:id="rId51"/>
    <p:sldId id="336" r:id="rId52"/>
    <p:sldId id="332" r:id="rId53"/>
    <p:sldId id="333" r:id="rId54"/>
    <p:sldId id="334" r:id="rId55"/>
    <p:sldId id="313" r:id="rId56"/>
    <p:sldId id="344" r:id="rId57"/>
    <p:sldId id="314"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Nick Randolph" initials="NR" lastIdx="15" clrIdx="2">
    <p:extLst>
      <p:ext uri="{19B8F6BF-5375-455C-9EA6-DF929625EA0E}">
        <p15:presenceInfo xmlns:p15="http://schemas.microsoft.com/office/powerpoint/2012/main" userId="a270cf86f32a89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2D2D2"/>
    <a:srgbClr val="BAD80A"/>
    <a:srgbClr val="7FBA00"/>
    <a:srgbClr val="FFFFFF"/>
    <a:srgbClr val="FFB900"/>
    <a:srgbClr val="DC3C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747" autoAdjust="0"/>
  </p:normalViewPr>
  <p:slideViewPr>
    <p:cSldViewPr snapToObjects="1">
      <p:cViewPr varScale="1">
        <p:scale>
          <a:sx n="61" d="100"/>
          <a:sy n="61" d="100"/>
        </p:scale>
        <p:origin x="720" y="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commentAuthors" Target="commentAuthors.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03-23T00:29:39.264" idx="15">
    <p:pos x="-98" y="807"/>
    <p:text>What does the XAML look like for this? and does it have designer support in Blend?</p:text>
    <p:extLst mod="1">
      <p:ext uri="{C676402C-5697-4E1C-873F-D02D1690AC5C}">
        <p15:threadingInfo xmlns:p15="http://schemas.microsoft.com/office/powerpoint/2012/main" timeZoneBias="-6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t>12/5/2014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t>12/5/2014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1194315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36416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95974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12</a:t>
            </a:fld>
            <a:endParaRPr lang="en-US"/>
          </a:p>
        </p:txBody>
      </p:sp>
    </p:spTree>
    <p:extLst>
      <p:ext uri="{BB962C8B-B14F-4D97-AF65-F5344CB8AC3E}">
        <p14:creationId xmlns:p14="http://schemas.microsoft.com/office/powerpoint/2010/main" val="3017912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3E6C1CF0-316C-4904-A0F9-3EEDE72BDC86}" type="slidenum">
              <a:rPr lang="en-US" smtClean="0"/>
              <a:t>13</a:t>
            </a:fld>
            <a:endParaRPr lang="en-US"/>
          </a:p>
        </p:txBody>
      </p:sp>
    </p:spTree>
    <p:extLst>
      <p:ext uri="{BB962C8B-B14F-4D97-AF65-F5344CB8AC3E}">
        <p14:creationId xmlns:p14="http://schemas.microsoft.com/office/powerpoint/2010/main" val="3128923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413443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26461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12/5/2014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4213867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solidFill>
                  <a:prstClr val="black"/>
                </a:solidFill>
              </a:rPr>
              <a:pPr/>
              <a:t>12/5/2014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366982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12/5/2014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3259276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12/5/2014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937206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11233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solidFill>
                  <a:prstClr val="black"/>
                </a:solidFill>
              </a:rPr>
              <a:pPr/>
              <a:t>12/5/2014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791988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12/5/2014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1265698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4C2702-2DFE-474C-8D85-B7EF48F2CA66}"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922475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4C2702-2DFE-474C-8D85-B7EF48F2CA66}"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4284685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A476A63C-134A-4D60-A187-5F0132E53410}" type="datetime1">
              <a:rPr lang="en-US" smtClean="0"/>
              <a:t>12/5/2014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2013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2847025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973541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46</a:t>
            </a:fld>
            <a:endParaRPr lang="en-US"/>
          </a:p>
        </p:txBody>
      </p:sp>
    </p:spTree>
    <p:extLst>
      <p:ext uri="{BB962C8B-B14F-4D97-AF65-F5344CB8AC3E}">
        <p14:creationId xmlns:p14="http://schemas.microsoft.com/office/powerpoint/2010/main" val="2347021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14944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68107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a:t>
            </a:fld>
            <a:endParaRPr lang="en-US"/>
          </a:p>
        </p:txBody>
      </p:sp>
    </p:spTree>
    <p:extLst>
      <p:ext uri="{BB962C8B-B14F-4D97-AF65-F5344CB8AC3E}">
        <p14:creationId xmlns:p14="http://schemas.microsoft.com/office/powerpoint/2010/main" val="2607995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86609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7</a:t>
            </a:fld>
            <a:endParaRPr lang="en-US"/>
          </a:p>
        </p:txBody>
      </p:sp>
    </p:spTree>
    <p:extLst>
      <p:ext uri="{BB962C8B-B14F-4D97-AF65-F5344CB8AC3E}">
        <p14:creationId xmlns:p14="http://schemas.microsoft.com/office/powerpoint/2010/main" val="762159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3E6C1CF0-316C-4904-A0F9-3EEDE72BDC86}" type="slidenum">
              <a:rPr lang="en-US" smtClean="0"/>
              <a:t>8</a:t>
            </a:fld>
            <a:endParaRPr lang="en-US"/>
          </a:p>
        </p:txBody>
      </p:sp>
    </p:spTree>
    <p:extLst>
      <p:ext uri="{BB962C8B-B14F-4D97-AF65-F5344CB8AC3E}">
        <p14:creationId xmlns:p14="http://schemas.microsoft.com/office/powerpoint/2010/main" val="1570839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58362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669733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459729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18252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222797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608567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21811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79610937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963412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142036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178641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227910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70615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90323895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9742711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48370546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6004778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208392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7180974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875175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49628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79172199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5827864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14259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1825" y="4044116"/>
            <a:ext cx="3048664" cy="636713"/>
          </a:xfrm>
        </p:spPr>
        <p:txBody>
          <a:bodyPr wrap="square">
            <a:spAutoFit/>
          </a:bodyPr>
          <a:lstStyle>
            <a:lvl1pPr marL="0" indent="0" algn="l">
              <a:spcBef>
                <a:spcPts val="0"/>
              </a:spcBef>
              <a:buNone/>
              <a:defRPr sz="1632" baseline="0">
                <a:solidFill>
                  <a:schemeClr val="tx1"/>
                </a:solidFill>
              </a:defRPr>
            </a:lvl1pPr>
            <a:lvl2pPr marL="388591" indent="-155437" algn="l">
              <a:spcBef>
                <a:spcPts val="0"/>
              </a:spcBef>
              <a:buFont typeface="Arial" pitchFamily="34" charset="0"/>
              <a:buChar char="•"/>
              <a:defRPr sz="1632">
                <a:solidFill>
                  <a:schemeClr val="tx1">
                    <a:lumMod val="60000"/>
                    <a:lumOff val="40000"/>
                  </a:schemeClr>
                </a:solidFill>
              </a:defRPr>
            </a:lvl2pPr>
            <a:lvl3pPr marL="621746" indent="-155437" algn="l">
              <a:buFont typeface="Arial" pitchFamily="34" charset="0"/>
              <a:buChar char="•"/>
              <a:defRPr sz="1632">
                <a:solidFill>
                  <a:schemeClr val="tx1">
                    <a:tint val="75000"/>
                  </a:schemeClr>
                </a:solidFill>
              </a:defRPr>
            </a:lvl3pPr>
            <a:lvl4pPr marL="854901" indent="-155437" algn="l">
              <a:buFont typeface="Arial" pitchFamily="34" charset="0"/>
              <a:buChar char="•"/>
              <a:defRPr sz="1632">
                <a:solidFill>
                  <a:schemeClr val="tx1">
                    <a:tint val="75000"/>
                  </a:schemeClr>
                </a:solidFill>
              </a:defRPr>
            </a:lvl4pPr>
            <a:lvl5pPr marL="1010338" indent="-155437" algn="l">
              <a:buFont typeface="Arial" pitchFamily="34" charset="0"/>
              <a:buChar char="•"/>
              <a:defRPr sz="1632">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21825" y="544118"/>
            <a:ext cx="3048664" cy="410690"/>
          </a:xfrm>
        </p:spPr>
        <p:txBody>
          <a:bodyPr wrap="square">
            <a:spAutoFit/>
          </a:bodyPr>
          <a:lstStyle>
            <a:lvl1pPr marL="0" indent="0">
              <a:buNone/>
              <a:defRPr sz="1632" baseline="0">
                <a:solidFill>
                  <a:schemeClr val="tx1"/>
                </a:solidFill>
              </a:defRPr>
            </a:lvl1pPr>
            <a:lvl2pPr>
              <a:defRPr sz="1632">
                <a:solidFill>
                  <a:schemeClr val="tx2"/>
                </a:solidFill>
              </a:defRPr>
            </a:lvl2pPr>
            <a:lvl3pPr>
              <a:defRPr sz="1632">
                <a:solidFill>
                  <a:schemeClr val="tx2"/>
                </a:solidFill>
              </a:defRPr>
            </a:lvl3pPr>
            <a:lvl4pPr>
              <a:defRPr sz="1632">
                <a:solidFill>
                  <a:schemeClr val="tx2"/>
                </a:solidFill>
              </a:defRPr>
            </a:lvl4pPr>
            <a:lvl5pPr marL="932619" indent="0">
              <a:buNone/>
              <a:defRPr sz="1632">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21825" y="2404044"/>
            <a:ext cx="3048664" cy="1329595"/>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03911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0993"/>
            <a:ext cx="11192828" cy="410690"/>
          </a:xfrm>
        </p:spPr>
        <p:txBody>
          <a:bodyPr/>
          <a:lstStyle>
            <a:lvl1pPr marL="0" indent="0">
              <a:buNone/>
              <a:defRPr sz="1632">
                <a:solidFill>
                  <a:schemeClr val="tx1"/>
                </a:solidFill>
              </a:defRPr>
            </a:lvl1pPr>
            <a:lvl2pPr marL="237451" indent="0">
              <a:buNone/>
              <a:defRPr sz="1632">
                <a:solidFill>
                  <a:schemeClr val="tx1"/>
                </a:solidFill>
              </a:defRPr>
            </a:lvl2pPr>
            <a:lvl3pPr marL="466269" indent="0">
              <a:buNone/>
              <a:defRPr sz="1632">
                <a:solidFill>
                  <a:schemeClr val="tx1"/>
                </a:solidFill>
              </a:defRPr>
            </a:lvl3pPr>
            <a:lvl4pPr marL="703718" indent="0">
              <a:buNone/>
              <a:defRPr sz="1632">
                <a:solidFill>
                  <a:schemeClr val="tx1"/>
                </a:solidFill>
              </a:defRPr>
            </a:lvl4pPr>
            <a:lvl5pPr marL="932535" indent="0">
              <a:buNone/>
              <a:defRPr sz="163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621578" y="6474105"/>
            <a:ext cx="1494383" cy="188346"/>
          </a:xfrm>
          <a:prstGeom prst="rect">
            <a:avLst/>
          </a:prstGeom>
        </p:spPr>
        <p:txBody>
          <a:bodyPr/>
          <a:lstStyle/>
          <a:p>
            <a:fld id="{5C4A0D7F-3A04-401B-B93A-D2B4A04D7D6E}" type="datetime1">
              <a:rPr lang="en-US" smtClean="0">
                <a:solidFill>
                  <a:srgbClr val="979796">
                    <a:lumMod val="40000"/>
                    <a:lumOff val="60000"/>
                  </a:srgbClr>
                </a:solidFill>
              </a:rPr>
              <a:pPr/>
              <a:t>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50565" y="6474106"/>
            <a:ext cx="1671013" cy="188347"/>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21824" y="6474106"/>
            <a:ext cx="311355" cy="188348"/>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21824" y="546611"/>
            <a:ext cx="11192828" cy="527359"/>
          </a:xfrm>
        </p:spPr>
        <p:txBody>
          <a:bodyPr/>
          <a:lstStyle/>
          <a:p>
            <a:r>
              <a:rPr lang="en-US" dirty="0" smtClean="0"/>
              <a:t>Click to edit title</a:t>
            </a:r>
            <a:endParaRPr lang="en-US" dirty="0"/>
          </a:p>
        </p:txBody>
      </p:sp>
    </p:spTree>
    <p:extLst>
      <p:ext uri="{BB962C8B-B14F-4D97-AF65-F5344CB8AC3E}">
        <p14:creationId xmlns:p14="http://schemas.microsoft.com/office/powerpoint/2010/main" val="271839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21824" y="2372526"/>
            <a:ext cx="11192828" cy="2228302"/>
          </a:xfrm>
        </p:spPr>
        <p:txBody>
          <a:bodyPr/>
          <a:lstStyle>
            <a:lvl2pPr marL="781501" indent="-155437">
              <a:defRPr/>
            </a:lvl2pPr>
            <a:lvl3pPr marL="1398929" indent="-155437">
              <a:defRPr/>
            </a:lvl3pPr>
            <a:lvl4pPr marL="2024993" indent="-155437">
              <a:defRPr/>
            </a:lvl4pPr>
            <a:lvl5pPr marL="2642422" indent="-155437">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21824" y="546609"/>
            <a:ext cx="11192828" cy="49030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21824" y="1100991"/>
            <a:ext cx="11192828" cy="410690"/>
          </a:xfrm>
        </p:spPr>
        <p:txBody>
          <a:bodyPr/>
          <a:lstStyle>
            <a:lvl1pPr marL="0" indent="0">
              <a:buNone/>
              <a:defRPr sz="1632">
                <a:solidFill>
                  <a:schemeClr val="tx1"/>
                </a:solidFill>
              </a:defRPr>
            </a:lvl1pPr>
            <a:lvl2pPr marL="237473" indent="0">
              <a:buNone/>
              <a:defRPr sz="1632">
                <a:solidFill>
                  <a:schemeClr val="tx1"/>
                </a:solidFill>
              </a:defRPr>
            </a:lvl2pPr>
            <a:lvl3pPr marL="466310" indent="0">
              <a:buNone/>
              <a:defRPr sz="1632">
                <a:solidFill>
                  <a:schemeClr val="tx1"/>
                </a:solidFill>
              </a:defRPr>
            </a:lvl3pPr>
            <a:lvl4pPr marL="703782" indent="0">
              <a:buNone/>
              <a:defRPr sz="1632">
                <a:solidFill>
                  <a:schemeClr val="tx1"/>
                </a:solidFill>
              </a:defRPr>
            </a:lvl4pPr>
            <a:lvl5pPr marL="932619" indent="0">
              <a:buNone/>
              <a:defRPr sz="1632">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621578" y="6474105"/>
            <a:ext cx="1494383" cy="188346"/>
          </a:xfrm>
          <a:prstGeom prst="rect">
            <a:avLst/>
          </a:prstGeom>
        </p:spPr>
        <p:txBody>
          <a:bodyPr/>
          <a:lstStyle/>
          <a:p>
            <a:fld id="{6DD3B76A-C5DE-4B9A-BEAE-BBF0DC17AAA8}" type="datetime1">
              <a:rPr lang="en-US" smtClean="0"/>
              <a:t>12/5/2014</a:t>
            </a:fld>
            <a:endParaRPr lang="en-US" dirty="0"/>
          </a:p>
        </p:txBody>
      </p:sp>
      <p:sp>
        <p:nvSpPr>
          <p:cNvPr id="14" name="Footer Placeholder 13"/>
          <p:cNvSpPr>
            <a:spLocks noGrp="1"/>
          </p:cNvSpPr>
          <p:nvPr>
            <p:ph type="ftr" sz="quarter" idx="19"/>
          </p:nvPr>
        </p:nvSpPr>
        <p:spPr>
          <a:xfrm>
            <a:off x="950565" y="6474106"/>
            <a:ext cx="1671013" cy="188347"/>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21824" y="6474106"/>
            <a:ext cx="311355" cy="188348"/>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7334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621824" y="546609"/>
            <a:ext cx="11192828" cy="490301"/>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621824" y="1100991"/>
            <a:ext cx="11192828" cy="410690"/>
          </a:xfrm>
        </p:spPr>
        <p:txBody>
          <a:bodyPr/>
          <a:lstStyle>
            <a:lvl1pPr marL="0" indent="0">
              <a:buNone/>
              <a:defRPr sz="1632">
                <a:solidFill>
                  <a:schemeClr val="tx1"/>
                </a:solidFill>
              </a:defRPr>
            </a:lvl1pPr>
            <a:lvl2pPr marL="237473" indent="0">
              <a:buNone/>
              <a:defRPr sz="1632">
                <a:solidFill>
                  <a:schemeClr val="tx1"/>
                </a:solidFill>
              </a:defRPr>
            </a:lvl2pPr>
            <a:lvl3pPr marL="466310" indent="0">
              <a:buNone/>
              <a:defRPr sz="1632">
                <a:solidFill>
                  <a:schemeClr val="tx1"/>
                </a:solidFill>
              </a:defRPr>
            </a:lvl3pPr>
            <a:lvl4pPr marL="703782" indent="0">
              <a:buNone/>
              <a:defRPr sz="1632">
                <a:solidFill>
                  <a:schemeClr val="tx1"/>
                </a:solidFill>
              </a:defRPr>
            </a:lvl4pPr>
            <a:lvl5pPr marL="932619" indent="0">
              <a:buNone/>
              <a:defRPr sz="1632">
                <a:solidFill>
                  <a:schemeClr val="tx1"/>
                </a:solidFill>
              </a:defRPr>
            </a:lvl5pPr>
          </a:lstStyle>
          <a:p>
            <a:pPr lvl="0"/>
            <a:r>
              <a:rPr lang="en-US" dirty="0" smtClean="0"/>
              <a:t>Click to edit text</a:t>
            </a:r>
            <a:endParaRPr lang="en-US" dirty="0"/>
          </a:p>
        </p:txBody>
      </p:sp>
      <p:sp>
        <p:nvSpPr>
          <p:cNvPr id="49" name="Date Placeholder 48"/>
          <p:cNvSpPr>
            <a:spLocks noGrp="1"/>
          </p:cNvSpPr>
          <p:nvPr>
            <p:ph type="dt" sz="half" idx="19"/>
          </p:nvPr>
        </p:nvSpPr>
        <p:spPr>
          <a:xfrm>
            <a:off x="2621578" y="6474105"/>
            <a:ext cx="1494383" cy="188346"/>
          </a:xfrm>
          <a:prstGeom prst="rect">
            <a:avLst/>
          </a:prstGeom>
        </p:spPr>
        <p:txBody>
          <a:bodyPr/>
          <a:lstStyle/>
          <a:p>
            <a:fld id="{ABF883E0-5EA3-4D5E-89C2-DD41B77FA2EC}" type="datetime1">
              <a:rPr lang="en-US" smtClean="0"/>
              <a:t>12/5/2014</a:t>
            </a:fld>
            <a:endParaRPr lang="en-US" dirty="0"/>
          </a:p>
        </p:txBody>
      </p:sp>
      <p:sp>
        <p:nvSpPr>
          <p:cNvPr id="53" name="Footer Placeholder 52"/>
          <p:cNvSpPr>
            <a:spLocks noGrp="1"/>
          </p:cNvSpPr>
          <p:nvPr>
            <p:ph type="ftr" sz="quarter" idx="20"/>
          </p:nvPr>
        </p:nvSpPr>
        <p:spPr>
          <a:xfrm>
            <a:off x="950565" y="6474106"/>
            <a:ext cx="1671013" cy="188347"/>
          </a:xfrm>
          <a:prstGeom prst="rect">
            <a:avLst/>
          </a:prstGeom>
        </p:spPr>
        <p:txBody>
          <a:bodyPr/>
          <a:lstStyle/>
          <a:p>
            <a:r>
              <a:rPr lang="en-US" smtClean="0"/>
              <a:t>Microsoft confidential</a:t>
            </a:r>
            <a:endParaRPr lang="en-US" dirty="0"/>
          </a:p>
        </p:txBody>
      </p:sp>
      <p:sp>
        <p:nvSpPr>
          <p:cNvPr id="54" name="Slide Number Placeholder 53"/>
          <p:cNvSpPr>
            <a:spLocks noGrp="1"/>
          </p:cNvSpPr>
          <p:nvPr>
            <p:ph type="sldNum" sz="quarter" idx="21"/>
          </p:nvPr>
        </p:nvSpPr>
        <p:spPr>
          <a:xfrm>
            <a:off x="621824" y="6474106"/>
            <a:ext cx="311355" cy="188348"/>
          </a:xfrm>
          <a:prstGeom prst="rect">
            <a:avLst/>
          </a:prstGeom>
        </p:spPr>
        <p:txBody>
          <a:bodyPr/>
          <a:lstStyle/>
          <a:p>
            <a:fld id="{B6F15528-21DE-4FAA-801E-634DDDAF4B2B}" type="slidenum">
              <a:rPr lang="en-US" smtClean="0"/>
              <a:pPr/>
              <a:t>‹Nº›</a:t>
            </a:fld>
            <a:endParaRPr lang="en-US" dirty="0"/>
          </a:p>
        </p:txBody>
      </p:sp>
      <p:sp>
        <p:nvSpPr>
          <p:cNvPr id="74" name="Text Placeholder 2"/>
          <p:cNvSpPr>
            <a:spLocks noGrp="1"/>
          </p:cNvSpPr>
          <p:nvPr>
            <p:ph type="body" sz="quarter" idx="22" hasCustomPrompt="1"/>
          </p:nvPr>
        </p:nvSpPr>
        <p:spPr>
          <a:xfrm>
            <a:off x="621824" y="2404908"/>
            <a:ext cx="3048664" cy="2729209"/>
          </a:xfrm>
        </p:spPr>
        <p:txBody>
          <a:bodyPr/>
          <a:lstStyle>
            <a:lvl1pPr marL="0" indent="0">
              <a:lnSpc>
                <a:spcPct val="105000"/>
              </a:lnSpc>
              <a:buNone/>
              <a:defRPr sz="3264">
                <a:solidFill>
                  <a:schemeClr val="tx1"/>
                </a:solidFill>
              </a:defRPr>
            </a:lvl1pPr>
            <a:lvl2pPr marL="0" indent="0">
              <a:buNone/>
              <a:defRPr/>
            </a:lvl2pPr>
            <a:lvl3pPr marL="388591" indent="-155437">
              <a:defRPr/>
            </a:lvl3pPr>
            <a:lvl4pPr marL="626064" indent="-155437">
              <a:defRPr/>
            </a:lvl4pPr>
            <a:lvl5pPr marL="854901" indent="-155437">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5514368" y="2404908"/>
            <a:ext cx="6300284" cy="712118"/>
          </a:xfrm>
        </p:spPr>
        <p:txBody>
          <a:bodyPr/>
          <a:lstStyle>
            <a:lvl1pPr marL="0" indent="0">
              <a:lnSpc>
                <a:spcPct val="105000"/>
              </a:lnSpc>
              <a:buNone/>
              <a:defRPr sz="3264">
                <a:solidFill>
                  <a:schemeClr val="tx1"/>
                </a:solidFill>
              </a:defRPr>
            </a:lvl1pPr>
            <a:lvl2pPr marL="0" indent="0">
              <a:buNone/>
              <a:defRPr/>
            </a:lvl2pPr>
            <a:lvl3pPr marL="388591" indent="-155437">
              <a:defRPr/>
            </a:lvl3pPr>
            <a:lvl4pPr marL="626064" indent="-155437">
              <a:defRPr/>
            </a:lvl4pPr>
            <a:lvl5pPr marL="854901" indent="-155437">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5514368" y="2930459"/>
            <a:ext cx="6300284" cy="1603516"/>
          </a:xfrm>
        </p:spPr>
        <p:txBody>
          <a:bodyPr/>
          <a:lstStyle>
            <a:lvl1pPr marL="0" indent="0">
              <a:lnSpc>
                <a:spcPct val="125000"/>
              </a:lnSpc>
              <a:spcBef>
                <a:spcPts val="0"/>
              </a:spcBef>
              <a:buNone/>
              <a:defRPr sz="1632">
                <a:solidFill>
                  <a:schemeClr val="tx1"/>
                </a:solidFill>
              </a:defRPr>
            </a:lvl1pPr>
            <a:lvl2pPr marL="388591" indent="-155437">
              <a:buFont typeface="Arial" pitchFamily="34" charset="0"/>
              <a:buChar char="•"/>
              <a:defRPr sz="1632"/>
            </a:lvl2pPr>
            <a:lvl3pPr marL="621746" indent="-155437">
              <a:defRPr sz="1632"/>
            </a:lvl3pPr>
            <a:lvl4pPr marL="859219" indent="-155437">
              <a:defRPr sz="1632"/>
            </a:lvl4pPr>
            <a:lvl5pPr marL="1088056" indent="-155437">
              <a:defRPr sz="1632"/>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32570" y="6406819"/>
            <a:ext cx="1366001" cy="322918"/>
          </a:xfrm>
          <a:prstGeom prst="rect">
            <a:avLst/>
          </a:prstGeom>
        </p:spPr>
      </p:pic>
    </p:spTree>
    <p:extLst>
      <p:ext uri="{BB962C8B-B14F-4D97-AF65-F5344CB8AC3E}">
        <p14:creationId xmlns:p14="http://schemas.microsoft.com/office/powerpoint/2010/main" val="208234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0993"/>
            <a:ext cx="11192828" cy="410690"/>
          </a:xfrm>
        </p:spPr>
        <p:txBody>
          <a:bodyPr/>
          <a:lstStyle>
            <a:lvl1pPr marL="0" indent="0">
              <a:buNone/>
              <a:defRPr sz="1632">
                <a:solidFill>
                  <a:schemeClr val="tx1"/>
                </a:solidFill>
              </a:defRPr>
            </a:lvl1pPr>
            <a:lvl2pPr marL="237451" indent="0">
              <a:buNone/>
              <a:defRPr sz="1632">
                <a:solidFill>
                  <a:schemeClr val="tx1"/>
                </a:solidFill>
              </a:defRPr>
            </a:lvl2pPr>
            <a:lvl3pPr marL="466269" indent="0">
              <a:buNone/>
              <a:defRPr sz="1632">
                <a:solidFill>
                  <a:schemeClr val="tx1"/>
                </a:solidFill>
              </a:defRPr>
            </a:lvl3pPr>
            <a:lvl4pPr marL="703718" indent="0">
              <a:buNone/>
              <a:defRPr sz="1632">
                <a:solidFill>
                  <a:schemeClr val="tx1"/>
                </a:solidFill>
              </a:defRPr>
            </a:lvl4pPr>
            <a:lvl5pPr marL="932535" indent="0">
              <a:buNone/>
              <a:defRPr sz="163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621578" y="6474105"/>
            <a:ext cx="1494383" cy="188346"/>
          </a:xfrm>
          <a:prstGeom prst="rect">
            <a:avLst/>
          </a:prstGeom>
        </p:spPr>
        <p:txBody>
          <a:bodyPr/>
          <a:lstStyle/>
          <a:p>
            <a:fld id="{5C4A0D7F-3A04-401B-B93A-D2B4A04D7D6E}" type="datetime1">
              <a:rPr lang="en-US" smtClean="0">
                <a:solidFill>
                  <a:srgbClr val="979796">
                    <a:lumMod val="40000"/>
                    <a:lumOff val="60000"/>
                  </a:srgbClr>
                </a:solidFill>
              </a:rPr>
              <a:pPr/>
              <a:t>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50565" y="6474106"/>
            <a:ext cx="1671013" cy="188347"/>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21824" y="6474106"/>
            <a:ext cx="311355" cy="188348"/>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21824" y="546611"/>
            <a:ext cx="11192828" cy="527359"/>
          </a:xfrm>
        </p:spPr>
        <p:txBody>
          <a:bodyPr/>
          <a:lstStyle/>
          <a:p>
            <a:r>
              <a:rPr lang="en-US" dirty="0" smtClean="0"/>
              <a:t>Click to edit title</a:t>
            </a:r>
            <a:endParaRPr lang="en-US" dirty="0"/>
          </a:p>
        </p:txBody>
      </p:sp>
    </p:spTree>
    <p:extLst>
      <p:ext uri="{BB962C8B-B14F-4D97-AF65-F5344CB8AC3E}">
        <p14:creationId xmlns:p14="http://schemas.microsoft.com/office/powerpoint/2010/main" val="420302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0993"/>
            <a:ext cx="11192828" cy="410690"/>
          </a:xfrm>
        </p:spPr>
        <p:txBody>
          <a:bodyPr/>
          <a:lstStyle>
            <a:lvl1pPr marL="0" indent="0">
              <a:buNone/>
              <a:defRPr sz="1632">
                <a:solidFill>
                  <a:schemeClr val="tx1"/>
                </a:solidFill>
              </a:defRPr>
            </a:lvl1pPr>
            <a:lvl2pPr marL="237451" indent="0">
              <a:buNone/>
              <a:defRPr sz="1632">
                <a:solidFill>
                  <a:schemeClr val="tx1"/>
                </a:solidFill>
              </a:defRPr>
            </a:lvl2pPr>
            <a:lvl3pPr marL="466269" indent="0">
              <a:buNone/>
              <a:defRPr sz="1632">
                <a:solidFill>
                  <a:schemeClr val="tx1"/>
                </a:solidFill>
              </a:defRPr>
            </a:lvl3pPr>
            <a:lvl4pPr marL="703718" indent="0">
              <a:buNone/>
              <a:defRPr sz="1632">
                <a:solidFill>
                  <a:schemeClr val="tx1"/>
                </a:solidFill>
              </a:defRPr>
            </a:lvl4pPr>
            <a:lvl5pPr marL="932535" indent="0">
              <a:buNone/>
              <a:defRPr sz="163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621578" y="6474105"/>
            <a:ext cx="1494383" cy="188346"/>
          </a:xfrm>
          <a:prstGeom prst="rect">
            <a:avLst/>
          </a:prstGeom>
        </p:spPr>
        <p:txBody>
          <a:bodyPr/>
          <a:lstStyle/>
          <a:p>
            <a:fld id="{5C4A0D7F-3A04-401B-B93A-D2B4A04D7D6E}" type="datetime1">
              <a:rPr lang="en-US" smtClean="0">
                <a:solidFill>
                  <a:srgbClr val="979796">
                    <a:lumMod val="40000"/>
                    <a:lumOff val="60000"/>
                  </a:srgbClr>
                </a:solidFill>
              </a:rPr>
              <a:pPr/>
              <a:t>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50565" y="6474106"/>
            <a:ext cx="1671013" cy="188347"/>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21824" y="6474106"/>
            <a:ext cx="311355" cy="188348"/>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21824" y="546611"/>
            <a:ext cx="11192828" cy="527359"/>
          </a:xfrm>
        </p:spPr>
        <p:txBody>
          <a:bodyPr/>
          <a:lstStyle/>
          <a:p>
            <a:r>
              <a:rPr lang="en-US" dirty="0" smtClean="0"/>
              <a:t>Click to edit title</a:t>
            </a:r>
            <a:endParaRPr lang="en-US" dirty="0"/>
          </a:p>
        </p:txBody>
      </p:sp>
    </p:spTree>
    <p:extLst>
      <p:ext uri="{BB962C8B-B14F-4D97-AF65-F5344CB8AC3E}">
        <p14:creationId xmlns:p14="http://schemas.microsoft.com/office/powerpoint/2010/main" val="160238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590167" y="3662647"/>
            <a:ext cx="10571004" cy="1499290"/>
          </a:xfrm>
        </p:spPr>
        <p:txBody>
          <a:bodyPr/>
          <a:lstStyle>
            <a:lvl1pPr algn="l">
              <a:lnSpc>
                <a:spcPct val="75000"/>
              </a:lnSpc>
              <a:defRPr lang="en-US" sz="8159" kern="1200" spc="-204"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590167" y="5455702"/>
            <a:ext cx="8705533" cy="489610"/>
          </a:xfrm>
        </p:spPr>
        <p:txBody>
          <a:bodyPr>
            <a:normAutofit/>
          </a:bodyPr>
          <a:lstStyle>
            <a:lvl1pPr marL="0" indent="0" algn="l">
              <a:buNone/>
              <a:defRPr sz="3672">
                <a:solidFill>
                  <a:schemeClr val="bg1"/>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7335752"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7335752"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8543253"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8543253"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9744396"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9744396"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10945538"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10945538" y="1590600"/>
            <a:ext cx="1077175" cy="1077022"/>
          </a:xfrm>
        </p:spPr>
        <p:txBody>
          <a:bodyPr>
            <a:normAutofit/>
          </a:bodyPr>
          <a:lstStyle>
            <a:lvl1pPr marL="0" indent="0" algn="l">
              <a:buNone/>
              <a:defRPr sz="1360" strike="noStrike">
                <a:solidFill>
                  <a:schemeClr val="bg1"/>
                </a:solidFill>
              </a:defRPr>
            </a:lvl1pPr>
          </a:lstStyle>
          <a:p>
            <a:endParaRPr lang="ru-RU" dirty="0"/>
          </a:p>
        </p:txBody>
      </p:sp>
    </p:spTree>
    <p:extLst>
      <p:ext uri="{BB962C8B-B14F-4D97-AF65-F5344CB8AC3E}">
        <p14:creationId xmlns:p14="http://schemas.microsoft.com/office/powerpoint/2010/main" val="253930165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673019"/>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a:xfrm>
            <a:off x="2621578" y="6474105"/>
            <a:ext cx="1494383" cy="188346"/>
          </a:xfrm>
          <a:prstGeom prst="rect">
            <a:avLst/>
          </a:prstGeom>
        </p:spPr>
        <p:txBody>
          <a:bodyPr/>
          <a:lstStyle>
            <a:lvl1pPr>
              <a:defRPr>
                <a:solidFill>
                  <a:schemeClr val="bg2">
                    <a:lumMod val="40000"/>
                    <a:lumOff val="60000"/>
                  </a:schemeClr>
                </a:solidFill>
              </a:defRPr>
            </a:lvl1pPr>
          </a:lstStyle>
          <a:p>
            <a:fld id="{6F87C8DF-A29B-444F-AC30-6D2947C5E82B}" type="datetime1">
              <a:rPr lang="en-US" smtClean="0"/>
              <a:pPr/>
              <a:t>12/5/2014</a:t>
            </a:fld>
            <a:endParaRPr lang="en-US"/>
          </a:p>
        </p:txBody>
      </p:sp>
      <p:sp>
        <p:nvSpPr>
          <p:cNvPr id="4" name="Footer Placeholder 3"/>
          <p:cNvSpPr>
            <a:spLocks noGrp="1"/>
          </p:cNvSpPr>
          <p:nvPr>
            <p:ph type="ftr" sz="quarter" idx="11"/>
          </p:nvPr>
        </p:nvSpPr>
        <p:spPr>
          <a:xfrm>
            <a:off x="950565" y="6474106"/>
            <a:ext cx="1671013" cy="188347"/>
          </a:xfrm>
          <a:prstGeom prst="rect">
            <a:avLst/>
          </a:prstGeom>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a:xfrm>
            <a:off x="621824" y="6474106"/>
            <a:ext cx="311355" cy="188348"/>
          </a:xfrm>
          <a:prstGeom prst="rect">
            <a:avLst/>
          </a:prstGeom>
        </p:spPr>
        <p:txBody>
          <a:bodyPr/>
          <a:lstStyle>
            <a:lvl1pPr>
              <a:defRPr>
                <a:solidFill>
                  <a:schemeClr val="bg2">
                    <a:lumMod val="40000"/>
                    <a:lumOff val="60000"/>
                  </a:schemeClr>
                </a:solidFill>
              </a:defRPr>
            </a:lvl1pPr>
          </a:lstStyle>
          <a:p>
            <a:fld id="{2775DF8E-1151-4C45-8C93-3AB060627CA9}" type="slidenum">
              <a:rPr lang="en-US" smtClean="0"/>
              <a:pPr/>
              <a:t>‹Nº›</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9"/>
          </a:xfrm>
          <a:prstGeom prst="rect">
            <a:avLst/>
          </a:prstGeom>
        </p:spPr>
      </p:pic>
    </p:spTree>
    <p:extLst>
      <p:ext uri="{BB962C8B-B14F-4D97-AF65-F5344CB8AC3E}">
        <p14:creationId xmlns:p14="http://schemas.microsoft.com/office/powerpoint/2010/main" val="41304046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a:xfrm>
            <a:off x="2621578" y="6474105"/>
            <a:ext cx="1494383" cy="188346"/>
          </a:xfrm>
          <a:prstGeom prst="rect">
            <a:avLst/>
          </a:prstGeom>
        </p:spPr>
        <p:txBody>
          <a:bodyPr/>
          <a:lstStyle/>
          <a:p>
            <a:fld id="{43C0CA2A-A3B8-470C-B399-BD7C3BF658A5}" type="datetime1">
              <a:rPr lang="en-US" smtClean="0"/>
              <a:t>12/5/2014</a:t>
            </a:fld>
            <a:endParaRPr lang="en-US"/>
          </a:p>
        </p:txBody>
      </p:sp>
      <p:sp>
        <p:nvSpPr>
          <p:cNvPr id="3" name="Footer Placeholder 2"/>
          <p:cNvSpPr>
            <a:spLocks noGrp="1"/>
          </p:cNvSpPr>
          <p:nvPr>
            <p:ph type="ftr" sz="quarter" idx="12"/>
          </p:nvPr>
        </p:nvSpPr>
        <p:spPr>
          <a:xfrm>
            <a:off x="950565" y="6474106"/>
            <a:ext cx="1671013" cy="188347"/>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621824" y="6474106"/>
            <a:ext cx="311355" cy="188348"/>
          </a:xfrm>
          <a:prstGeom prst="rect">
            <a:avLst/>
          </a:prstGeom>
        </p:spPr>
        <p:txBody>
          <a:bodyPr/>
          <a:lstStyle/>
          <a:p>
            <a:fld id="{2775DF8E-1151-4C45-8C93-3AB060627CA9}" type="slidenum">
              <a:rPr lang="en-US" smtClean="0"/>
              <a:pPr/>
              <a:t>‹Nº›</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93063233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422977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a:lstStyle/>
          <a:p>
            <a:fld id="{3543E286-F6E0-43BD-9037-0F6216DBA4C5}" type="datetime1">
              <a:rPr lang="en-US" smtClean="0"/>
              <a:t>12/5/2014</a:t>
            </a:fld>
            <a:endParaRPr lang="en-US"/>
          </a:p>
        </p:txBody>
      </p:sp>
      <p:sp>
        <p:nvSpPr>
          <p:cNvPr id="7" name="Footer Placeholder 6"/>
          <p:cNvSpPr>
            <a:spLocks noGrp="1"/>
          </p:cNvSpPr>
          <p:nvPr>
            <p:ph type="ftr" sz="quarter" idx="13"/>
          </p:nvPr>
        </p:nvSpPr>
        <p:spPr>
          <a:xfrm>
            <a:off x="9877007" y="6483350"/>
            <a:ext cx="1804987" cy="371475"/>
          </a:xfrm>
          <a:prstGeom prst="rect">
            <a:avLst/>
          </a:prstGeom>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a:xfrm>
            <a:off x="11676062" y="6483350"/>
            <a:ext cx="485776" cy="371475"/>
          </a:xfrm>
          <a:prstGeom prst="rect">
            <a:avLst/>
          </a:prstGeom>
        </p:spPr>
        <p:txBody>
          <a:bodyPr/>
          <a:lstStyle/>
          <a:p>
            <a:fld id="{2775DF8E-1151-4C45-8C93-3AB060627CA9}" type="slidenum">
              <a:rPr lang="en-US" smtClean="0"/>
              <a:pPr/>
              <a:t>‹Nº›</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340114715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002919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89485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794842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Marker - UI"/>
          <p:cNvSpPr/>
          <p:nvPr userDrawn="1"/>
        </p:nvSpPr>
        <p:spPr bwMode="auto">
          <a:xfrm>
            <a:off x="10917936" y="295274"/>
            <a:ext cx="1518539"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400" dirty="0">
                <a:gradFill>
                  <a:gsLst>
                    <a:gs pos="2917">
                      <a:srgbClr val="FFFFFF"/>
                    </a:gs>
                    <a:gs pos="30000">
                      <a:srgbClr val="FFFFFF"/>
                    </a:gs>
                  </a:gsLst>
                  <a:lin ang="5400000" scaled="0"/>
                </a:gradFill>
                <a:latin typeface="Segoe UI Light"/>
              </a:rPr>
              <a:t>User </a:t>
            </a:r>
            <a:r>
              <a:rPr lang="en-US" sz="2400" dirty="0" smtClean="0">
                <a:gradFill>
                  <a:gsLst>
                    <a:gs pos="2917">
                      <a:srgbClr val="FFFFFF"/>
                    </a:gs>
                    <a:gs pos="30000">
                      <a:srgbClr val="FFFFFF"/>
                    </a:gs>
                  </a:gsLst>
                  <a:lin ang="5400000" scaled="0"/>
                </a:gradFill>
                <a:latin typeface="Segoe UI Light"/>
              </a:rPr>
              <a:t/>
            </a:r>
            <a:br>
              <a:rPr lang="en-US" sz="2400" dirty="0" smtClean="0">
                <a:gradFill>
                  <a:gsLst>
                    <a:gs pos="2917">
                      <a:srgbClr val="FFFFFF"/>
                    </a:gs>
                    <a:gs pos="30000">
                      <a:srgbClr val="FFFFFF"/>
                    </a:gs>
                  </a:gsLst>
                  <a:lin ang="5400000" scaled="0"/>
                </a:gradFill>
                <a:latin typeface="Segoe UI Light"/>
              </a:rPr>
            </a:br>
            <a:r>
              <a:rPr lang="en-US" sz="2400" dirty="0" smtClean="0">
                <a:gradFill>
                  <a:gsLst>
                    <a:gs pos="2917">
                      <a:srgbClr val="FFFFFF"/>
                    </a:gs>
                    <a:gs pos="30000">
                      <a:srgbClr val="FFFFFF"/>
                    </a:gs>
                  </a:gsLst>
                  <a:lin ang="5400000" scaled="0"/>
                </a:gradFill>
                <a:latin typeface="Segoe UI Light"/>
              </a:rPr>
              <a:t>Interface</a:t>
            </a:r>
            <a:endParaRPr lang="en-US" sz="2400" dirty="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297987465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7466483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01272643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8005772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6735894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7596815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489457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71039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699902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29762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23088423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146730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280397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23283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620239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68750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411810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72204087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09787140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40140649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endParaRPr lang="en-US" dirty="0"/>
          </a:p>
        </p:txBody>
      </p:sp>
    </p:spTree>
    <p:extLst>
      <p:ext uri="{BB962C8B-B14F-4D97-AF65-F5344CB8AC3E}">
        <p14:creationId xmlns:p14="http://schemas.microsoft.com/office/powerpoint/2010/main" val="31188049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370356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545309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485112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72960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381918009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6105043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8004" t="10480" r="-211" b="20406"/>
          <a:stretch/>
        </p:blipFill>
        <p:spPr>
          <a:xfrm>
            <a:off x="-30163" y="0"/>
            <a:ext cx="12496801" cy="7002462"/>
          </a:xfrm>
          <a:prstGeom prst="rect">
            <a:avLst/>
          </a:prstGeom>
        </p:spPr>
      </p:pic>
      <p:sp>
        <p:nvSpPr>
          <p:cNvPr id="5" name="Rectangle 4"/>
          <p:cNvSpPr/>
          <p:nvPr userDrawn="1"/>
        </p:nvSpPr>
        <p:spPr bwMode="auto">
          <a:xfrm>
            <a:off x="0" y="0"/>
            <a:ext cx="12436475" cy="7045325"/>
          </a:xfrm>
          <a:prstGeom prst="rect">
            <a:avLst/>
          </a:prstGeom>
          <a:gradFill>
            <a:gsLst>
              <a:gs pos="0">
                <a:schemeClr val="bg1">
                  <a:alpha val="0"/>
                </a:schemeClr>
              </a:gs>
              <a:gs pos="100000">
                <a:schemeClr val="bg1">
                  <a:alpha val="4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Freeform 1" hidden="1"/>
          <p:cNvSpPr>
            <a:spLocks noEditPoints="1"/>
          </p:cNvSpPr>
          <p:nvPr userDrawn="1"/>
        </p:nvSpPr>
        <p:spPr bwMode="black">
          <a:xfrm>
            <a:off x="2137568" y="411638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black">
          <a:xfrm>
            <a:off x="473385" y="4521200"/>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41315330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1261" t="15541" r="794" b="10457"/>
          <a:stretch/>
        </p:blipFill>
        <p:spPr>
          <a:xfrm>
            <a:off x="-30162" y="-7939"/>
            <a:ext cx="12496800" cy="7010401"/>
          </a:xfrm>
          <a:prstGeom prst="rect">
            <a:avLst/>
          </a:prstGeom>
        </p:spPr>
      </p:pic>
      <p:sp>
        <p:nvSpPr>
          <p:cNvPr id="5" name="Rectangle 4"/>
          <p:cNvSpPr/>
          <p:nvPr userDrawn="1"/>
        </p:nvSpPr>
        <p:spPr bwMode="auto">
          <a:xfrm>
            <a:off x="0" y="0"/>
            <a:ext cx="12436475" cy="7053264"/>
          </a:xfrm>
          <a:prstGeom prst="rect">
            <a:avLst/>
          </a:prstGeom>
          <a:gradFill>
            <a:gsLst>
              <a:gs pos="0">
                <a:schemeClr val="bg1">
                  <a:alpha val="0"/>
                </a:schemeClr>
              </a:gs>
              <a:gs pos="100000">
                <a:schemeClr val="bg1">
                  <a:alpha val="5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build2" hidden="1"/>
          <p:cNvSpPr>
            <a:spLocks noEditPoints="1"/>
          </p:cNvSpPr>
          <p:nvPr userDrawn="1"/>
        </p:nvSpPr>
        <p:spPr bwMode="black">
          <a:xfrm>
            <a:off x="2137568" y="4368799"/>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black">
          <a:xfrm>
            <a:off x="9342437" y="5554662"/>
            <a:ext cx="2696852" cy="67670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406729577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15541"/>
          <a:stretch/>
        </p:blipFill>
        <p:spPr>
          <a:xfrm>
            <a:off x="-1" y="-239447"/>
            <a:ext cx="12847638" cy="7233973"/>
          </a:xfrm>
          <a:prstGeom prst="rect">
            <a:avLst/>
          </a:prstGeom>
        </p:spPr>
      </p:pic>
      <p:sp>
        <p:nvSpPr>
          <p:cNvPr id="4" name="Rectangle 3"/>
          <p:cNvSpPr/>
          <p:nvPr userDrawn="1"/>
        </p:nvSpPr>
        <p:spPr bwMode="auto">
          <a:xfrm>
            <a:off x="0" y="1135062"/>
            <a:ext cx="12847637" cy="5859463"/>
          </a:xfrm>
          <a:prstGeom prst="rect">
            <a:avLst/>
          </a:prstGeom>
          <a:gradFill>
            <a:gsLst>
              <a:gs pos="0">
                <a:schemeClr val="bg1">
                  <a:alpha val="0"/>
                </a:schemeClr>
              </a:gs>
              <a:gs pos="100000">
                <a:schemeClr val="bg1">
                  <a:alpha val="63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Freeform 1"/>
          <p:cNvSpPr>
            <a:spLocks noEditPoints="1"/>
          </p:cNvSpPr>
          <p:nvPr userDrawn="1"/>
        </p:nvSpPr>
        <p:spPr bwMode="black">
          <a:xfrm>
            <a:off x="473385" y="4521200"/>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55624099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9718337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6316402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490652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337385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214837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5076145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36601232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7791525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79761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522699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8258816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157528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55578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5189490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7494214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1.png"/><Relationship Id="rId2"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1.pn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1.pn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296652077"/>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300" r:id="rId15"/>
    <p:sldLayoutId id="2147484301" r:id="rId16"/>
    <p:sldLayoutId id="2147484302" r:id="rId17"/>
    <p:sldLayoutId id="2147484303" r:id="rId18"/>
    <p:sldLayoutId id="2147484304" r:id="rId19"/>
    <p:sldLayoutId id="2147484305" r:id="rId20"/>
    <p:sldLayoutId id="2147484306" r:id="rId21"/>
    <p:sldLayoutId id="2147484307" r:id="rId22"/>
    <p:sldLayoutId id="2147484308" r:id="rId23"/>
    <p:sldLayoutId id="2147484309" r:id="rId24"/>
    <p:sldLayoutId id="2147484310" r:id="rId2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130212112"/>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644601020"/>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651529524"/>
      </p:ext>
    </p:extLst>
  </p:cSld>
  <p:clrMap bg1="dk1" tx1="lt1" bg2="dk2"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File:Unity_3D_logo.png"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0.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0.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hyperlink" Target="http://1drv.ms/1Bl52vc" TargetMode="External"/><Relationship Id="rId2" Type="http://schemas.openxmlformats.org/officeDocument/2006/relationships/image" Target="../media/image51.png"/><Relationship Id="rId1" Type="http://schemas.openxmlformats.org/officeDocument/2006/relationships/slideLayout" Target="../slideLayouts/slideLayout48.xml"/><Relationship Id="rId4" Type="http://schemas.openxmlformats.org/officeDocument/2006/relationships/hyperlink" Target="http://1drv.ms/1A0uK42"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image" Target="../media/image51.png"/><Relationship Id="rId1" Type="http://schemas.openxmlformats.org/officeDocument/2006/relationships/slideLayout" Target="../slideLayouts/slideLayout48.xml"/><Relationship Id="rId4" Type="http://schemas.openxmlformats.org/officeDocument/2006/relationships/hyperlink" Target="mailto:javiersuarezruiz@Hot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a:xfrm>
            <a:off x="579437" y="1287462"/>
            <a:ext cx="4938855" cy="4068037"/>
          </a:xfrm>
        </p:spPr>
        <p:txBody>
          <a:bodyPr/>
          <a:lstStyle/>
          <a:p>
            <a:pPr algn="ctr"/>
            <a:r>
              <a:rPr lang="en-US" sz="7343" dirty="0" err="1">
                <a:latin typeface="Segoe WP Light"/>
                <a:cs typeface="Segoe WP Light"/>
              </a:rPr>
              <a:t>Introducción</a:t>
            </a:r>
            <a:r>
              <a:rPr lang="en-US" sz="7343" dirty="0">
                <a:latin typeface="Segoe WP Light"/>
                <a:cs typeface="Segoe WP Light"/>
              </a:rPr>
              <a:t>  a </a:t>
            </a:r>
            <a:r>
              <a:rPr lang="en-US" sz="7343" dirty="0" err="1">
                <a:latin typeface="Segoe WP Light"/>
                <a:cs typeface="Segoe WP Light"/>
              </a:rPr>
              <a:t>las</a:t>
            </a:r>
            <a:r>
              <a:rPr lang="en-US" sz="7343" dirty="0">
                <a:latin typeface="Segoe WP Light"/>
                <a:cs typeface="Segoe WP Light"/>
              </a:rPr>
              <a:t> </a:t>
            </a:r>
            <a:r>
              <a:rPr lang="en-US" sz="7343" dirty="0" err="1">
                <a:latin typeface="Segoe WP Light"/>
                <a:cs typeface="Segoe WP Light"/>
              </a:rPr>
              <a:t>Aplicaciones</a:t>
            </a:r>
            <a:r>
              <a:rPr lang="en-US" sz="7343" dirty="0">
                <a:latin typeface="Segoe WP Light"/>
                <a:cs typeface="Segoe WP Light"/>
              </a:rPr>
              <a:t> </a:t>
            </a:r>
            <a:r>
              <a:rPr lang="en-US" sz="7343" dirty="0" err="1">
                <a:latin typeface="Segoe WP Light"/>
                <a:cs typeface="Segoe WP Light"/>
              </a:rPr>
              <a:t>Universales</a:t>
            </a:r>
            <a:endParaRPr lang="en-US" sz="7343" dirty="0">
              <a:latin typeface="Segoe WP Light"/>
              <a:cs typeface="Segoe WP Light"/>
            </a:endParaRPr>
          </a:p>
        </p:txBody>
      </p:sp>
      <p:pic>
        <p:nvPicPr>
          <p:cNvPr id="10" name="Picture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067" y="-15476"/>
            <a:ext cx="8351745" cy="7007318"/>
          </a:xfrm>
          <a:prstGeom prst="rect">
            <a:avLst/>
          </a:prstGeom>
        </p:spPr>
      </p:pic>
      <p:sp>
        <p:nvSpPr>
          <p:cNvPr id="11" name="Rectángulo 10"/>
          <p:cNvSpPr/>
          <p:nvPr/>
        </p:nvSpPr>
        <p:spPr>
          <a:xfrm>
            <a:off x="6167067" y="5199679"/>
            <a:ext cx="6268526" cy="1807639"/>
          </a:xfrm>
          <a:prstGeom prst="rect">
            <a:avLst/>
          </a:prstGeom>
          <a:solidFill>
            <a:schemeClr val="bg1">
              <a:lumMod val="65000"/>
              <a:alpha val="62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ES" sz="3600" b="1" dirty="0">
                <a:latin typeface="+mj-lt"/>
              </a:rPr>
              <a:t>Christmas Mobile Apps </a:t>
            </a:r>
            <a:r>
              <a:rPr lang="es-ES" sz="3600" b="1" dirty="0" err="1">
                <a:latin typeface="+mj-lt"/>
              </a:rPr>
              <a:t>Sessions</a:t>
            </a:r>
            <a:endParaRPr lang="es-ES" sz="3600" b="1" dirty="0">
              <a:latin typeface="+mj-lt"/>
            </a:endParaRPr>
          </a:p>
        </p:txBody>
      </p:sp>
      <p:sp>
        <p:nvSpPr>
          <p:cNvPr id="12" name="Title 53"/>
          <p:cNvSpPr txBox="1">
            <a:spLocks/>
          </p:cNvSpPr>
          <p:nvPr/>
        </p:nvSpPr>
        <p:spPr>
          <a:xfrm>
            <a:off x="7332521" y="5735793"/>
            <a:ext cx="4938855" cy="735522"/>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tx1"/>
                </a:solidFill>
                <a:latin typeface="+mj-lt"/>
                <a:ea typeface="+mj-ea"/>
                <a:cs typeface="+mj-cs"/>
              </a:defRPr>
            </a:lvl1pPr>
          </a:lstStyle>
          <a:p>
            <a:endParaRPr lang="en-US" sz="4896" dirty="0">
              <a:latin typeface="Segoe WP Light"/>
              <a:cs typeface="Segoe WP Light"/>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8006" y="4884128"/>
            <a:ext cx="2438740" cy="2438740"/>
          </a:xfrm>
          <a:prstGeom prst="rect">
            <a:avLst/>
          </a:prstGeom>
        </p:spPr>
      </p:pic>
    </p:spTree>
    <p:extLst>
      <p:ext uri="{BB962C8B-B14F-4D97-AF65-F5344CB8AC3E}">
        <p14:creationId xmlns:p14="http://schemas.microsoft.com/office/powerpoint/2010/main" val="374116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547028"/>
            <a:ext cx="11189653" cy="1421634"/>
          </a:xfrm>
        </p:spPr>
        <p:txBody>
          <a:bodyPr/>
          <a:lstStyle/>
          <a:p>
            <a:r>
              <a:rPr lang="en-US" sz="4399" dirty="0" err="1">
                <a:latin typeface="+mn-lt"/>
              </a:rPr>
              <a:t>Convergencia</a:t>
            </a:r>
            <a:r>
              <a:rPr lang="en-US" sz="4399" dirty="0">
                <a:latin typeface="+mn-lt"/>
              </a:rPr>
              <a:t> en APIs de la </a:t>
            </a:r>
            <a:r>
              <a:rPr lang="en-US" sz="4399" dirty="0" err="1">
                <a:latin typeface="+mn-lt"/>
              </a:rPr>
              <a:t>plataforma</a:t>
            </a:r>
            <a:r>
              <a:rPr lang="en-US" sz="4399" dirty="0">
                <a:latin typeface="+mn-lt"/>
              </a:rPr>
              <a:t> Windows</a:t>
            </a:r>
          </a:p>
        </p:txBody>
      </p:sp>
      <p:sp>
        <p:nvSpPr>
          <p:cNvPr id="47" name="Oval 46"/>
          <p:cNvSpPr/>
          <p:nvPr/>
        </p:nvSpPr>
        <p:spPr bwMode="auto">
          <a:xfrm>
            <a:off x="1124183" y="1867510"/>
            <a:ext cx="4879183" cy="4582579"/>
          </a:xfrm>
          <a:prstGeom prst="ellipse">
            <a:avLst/>
          </a:prstGeom>
          <a:solidFill>
            <a:srgbClr val="0072C6">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24" tIns="198898" rIns="248624" bIns="198898" numCol="1" spcCol="0" rtlCol="0" fromWordArt="0" anchor="t" anchorCtr="0" forceAA="0" compatLnSpc="1">
            <a:prstTxWarp prst="textNoShape">
              <a:avLst/>
            </a:prstTxWarp>
            <a:noAutofit/>
          </a:bodyPr>
          <a:lstStyle/>
          <a:p>
            <a:pPr algn="ctr" defTabSz="1267742"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1705782" y="1905797"/>
            <a:ext cx="4820364" cy="4455948"/>
          </a:xfrm>
          <a:prstGeom prst="ellipse">
            <a:avLst/>
          </a:prstGeom>
          <a:solidFill>
            <a:srgbClr val="FF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24" tIns="198898" rIns="248624" bIns="198898" numCol="1" spcCol="0" rtlCol="0" fromWordArt="0" anchor="t" anchorCtr="0" forceAA="0" compatLnSpc="1">
            <a:prstTxWarp prst="textNoShape">
              <a:avLst/>
            </a:prstTxWarp>
            <a:noAutofit/>
          </a:bodyPr>
          <a:lstStyle/>
          <a:p>
            <a:pPr algn="ctr" defTabSz="1267742"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5381814" y="3319706"/>
            <a:ext cx="1144335" cy="1628134"/>
          </a:xfrm>
          <a:prstGeom prst="ellipse">
            <a:avLst/>
          </a:prstGeom>
          <a:solidFill>
            <a:srgbClr val="FF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24" tIns="198898" rIns="248624" bIns="198898" numCol="1" spcCol="0" rtlCol="0" fromWordArt="0" anchor="t" anchorCtr="0" forceAA="0" compatLnSpc="1">
            <a:prstTxWarp prst="textNoShape">
              <a:avLst/>
            </a:prstTxWarp>
            <a:noAutofit/>
          </a:bodyPr>
          <a:lstStyle/>
          <a:p>
            <a:pPr algn="ctr" defTabSz="1267742"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3726001" y="3664217"/>
            <a:ext cx="2382644" cy="853728"/>
          </a:xfrm>
          <a:prstGeom prst="rect">
            <a:avLst/>
          </a:prstGeom>
          <a:noFill/>
        </p:spPr>
        <p:txBody>
          <a:bodyPr wrap="square" lIns="248624" tIns="198898" rIns="248624" bIns="198898" rtlCol="0">
            <a:spAutoFit/>
          </a:bodyPr>
          <a:lstStyle/>
          <a:p>
            <a:pPr algn="r">
              <a:lnSpc>
                <a:spcPct val="90000"/>
              </a:lnSpc>
            </a:pPr>
            <a:r>
              <a:rPr lang="en-US" sz="1632" dirty="0" err="1">
                <a:gradFill>
                  <a:gsLst>
                    <a:gs pos="2917">
                      <a:srgbClr val="505050"/>
                    </a:gs>
                    <a:gs pos="30000">
                      <a:srgbClr val="505050"/>
                    </a:gs>
                  </a:gsLst>
                  <a:lin ang="5400000" scaled="0"/>
                </a:gradFill>
              </a:rPr>
              <a:t>WinRT</a:t>
            </a:r>
            <a:r>
              <a:rPr lang="en-US" sz="1632" dirty="0">
                <a:gradFill>
                  <a:gsLst>
                    <a:gs pos="2917">
                      <a:srgbClr val="505050"/>
                    </a:gs>
                    <a:gs pos="30000">
                      <a:srgbClr val="505050"/>
                    </a:gs>
                  </a:gsLst>
                  <a:lin ang="5400000" scaled="0"/>
                </a:gradFill>
              </a:rPr>
              <a:t> APIs </a:t>
            </a:r>
            <a:r>
              <a:rPr lang="en-US" sz="1632" dirty="0" err="1">
                <a:gradFill>
                  <a:gsLst>
                    <a:gs pos="2917">
                      <a:srgbClr val="505050"/>
                    </a:gs>
                    <a:gs pos="30000">
                      <a:srgbClr val="505050"/>
                    </a:gs>
                  </a:gsLst>
                  <a:lin ang="5400000" scaled="0"/>
                </a:gradFill>
              </a:rPr>
              <a:t>comunes</a:t>
            </a:r>
            <a:endParaRPr lang="en-US" sz="1632" dirty="0">
              <a:gradFill>
                <a:gsLst>
                  <a:gs pos="2917">
                    <a:srgbClr val="505050"/>
                  </a:gs>
                  <a:gs pos="30000">
                    <a:srgbClr val="505050"/>
                  </a:gs>
                </a:gsLst>
                <a:lin ang="5400000" scaled="0"/>
              </a:gradFill>
            </a:endParaRPr>
          </a:p>
        </p:txBody>
      </p:sp>
      <p:sp>
        <p:nvSpPr>
          <p:cNvPr id="52" name="TextBox 51"/>
          <p:cNvSpPr txBox="1"/>
          <p:nvPr/>
        </p:nvSpPr>
        <p:spPr>
          <a:xfrm>
            <a:off x="5953980" y="3651548"/>
            <a:ext cx="2382644" cy="1079751"/>
          </a:xfrm>
          <a:prstGeom prst="rect">
            <a:avLst/>
          </a:prstGeom>
          <a:noFill/>
        </p:spPr>
        <p:txBody>
          <a:bodyPr wrap="square" lIns="248624" tIns="198898" rIns="248624" bIns="198898" rtlCol="0">
            <a:spAutoFit/>
          </a:bodyPr>
          <a:lstStyle/>
          <a:p>
            <a:pPr>
              <a:lnSpc>
                <a:spcPct val="90000"/>
              </a:lnSpc>
            </a:pPr>
            <a:r>
              <a:rPr lang="en-US" sz="1632" dirty="0" err="1">
                <a:gradFill>
                  <a:gsLst>
                    <a:gs pos="2917">
                      <a:srgbClr val="505050"/>
                    </a:gs>
                    <a:gs pos="30000">
                      <a:srgbClr val="505050"/>
                    </a:gs>
                  </a:gsLst>
                  <a:lin ang="5400000" scaled="0"/>
                </a:gradFill>
              </a:rPr>
              <a:t>WinRT</a:t>
            </a:r>
            <a:r>
              <a:rPr lang="en-US" sz="1632" dirty="0">
                <a:gradFill>
                  <a:gsLst>
                    <a:gs pos="2917">
                      <a:srgbClr val="505050"/>
                    </a:gs>
                    <a:gs pos="30000">
                      <a:srgbClr val="505050"/>
                    </a:gs>
                  </a:gsLst>
                  <a:lin ang="5400000" scaled="0"/>
                </a:gradFill>
              </a:rPr>
              <a:t> APIs </a:t>
            </a:r>
            <a:r>
              <a:rPr lang="en-US" sz="1632" dirty="0" err="1">
                <a:gradFill>
                  <a:gsLst>
                    <a:gs pos="2917">
                      <a:srgbClr val="505050"/>
                    </a:gs>
                    <a:gs pos="30000">
                      <a:srgbClr val="505050"/>
                    </a:gs>
                  </a:gsLst>
                  <a:lin ang="5400000" scaled="0"/>
                </a:gradFill>
              </a:rPr>
              <a:t>específicas</a:t>
            </a:r>
            <a:r>
              <a:rPr lang="en-US" sz="1632" dirty="0">
                <a:gradFill>
                  <a:gsLst>
                    <a:gs pos="2917">
                      <a:srgbClr val="505050"/>
                    </a:gs>
                    <a:gs pos="30000">
                      <a:srgbClr val="505050"/>
                    </a:gs>
                  </a:gsLst>
                  <a:lin ang="5400000" scaled="0"/>
                </a:gradFill>
              </a:rPr>
              <a:t> de Windows Phone</a:t>
            </a:r>
          </a:p>
        </p:txBody>
      </p:sp>
      <p:sp>
        <p:nvSpPr>
          <p:cNvPr id="53" name="TextBox 52"/>
          <p:cNvSpPr txBox="1"/>
          <p:nvPr/>
        </p:nvSpPr>
        <p:spPr>
          <a:xfrm>
            <a:off x="849635" y="3664218"/>
            <a:ext cx="2382644" cy="1079751"/>
          </a:xfrm>
          <a:prstGeom prst="rect">
            <a:avLst/>
          </a:prstGeom>
          <a:noFill/>
        </p:spPr>
        <p:txBody>
          <a:bodyPr wrap="square" lIns="248624" tIns="198898" rIns="248624" bIns="198898" rtlCol="0">
            <a:spAutoFit/>
          </a:bodyPr>
          <a:lstStyle/>
          <a:p>
            <a:pPr algn="r">
              <a:lnSpc>
                <a:spcPct val="90000"/>
              </a:lnSpc>
            </a:pPr>
            <a:r>
              <a:rPr lang="en-US" sz="1632" dirty="0" err="1">
                <a:gradFill>
                  <a:gsLst>
                    <a:gs pos="2917">
                      <a:srgbClr val="505050"/>
                    </a:gs>
                    <a:gs pos="30000">
                      <a:srgbClr val="505050"/>
                    </a:gs>
                  </a:gsLst>
                  <a:lin ang="5400000" scaled="0"/>
                </a:gradFill>
              </a:rPr>
              <a:t>WinRT</a:t>
            </a:r>
            <a:r>
              <a:rPr lang="en-US" sz="1632" dirty="0">
                <a:gradFill>
                  <a:gsLst>
                    <a:gs pos="2917">
                      <a:srgbClr val="505050"/>
                    </a:gs>
                    <a:gs pos="30000">
                      <a:srgbClr val="505050"/>
                    </a:gs>
                  </a:gsLst>
                  <a:lin ang="5400000" scaled="0"/>
                </a:gradFill>
              </a:rPr>
              <a:t> APIs </a:t>
            </a:r>
            <a:r>
              <a:rPr lang="en-US" sz="1632" dirty="0" err="1">
                <a:gradFill>
                  <a:gsLst>
                    <a:gs pos="2917">
                      <a:srgbClr val="505050"/>
                    </a:gs>
                    <a:gs pos="30000">
                      <a:srgbClr val="505050"/>
                    </a:gs>
                  </a:gsLst>
                  <a:lin ang="5400000" scaled="0"/>
                </a:gradFill>
              </a:rPr>
              <a:t>específicas</a:t>
            </a:r>
            <a:r>
              <a:rPr lang="en-US" sz="1632" dirty="0">
                <a:gradFill>
                  <a:gsLst>
                    <a:gs pos="2917">
                      <a:srgbClr val="505050"/>
                    </a:gs>
                    <a:gs pos="30000">
                      <a:srgbClr val="505050"/>
                    </a:gs>
                  </a:gsLst>
                  <a:lin ang="5400000" scaled="0"/>
                </a:gradFill>
              </a:rPr>
              <a:t> de Windows</a:t>
            </a:r>
          </a:p>
        </p:txBody>
      </p:sp>
      <p:sp>
        <p:nvSpPr>
          <p:cNvPr id="54" name="Text Placeholder 15"/>
          <p:cNvSpPr>
            <a:spLocks noGrp="1"/>
          </p:cNvSpPr>
          <p:nvPr>
            <p:ph type="body" sz="quarter" idx="4294967295"/>
          </p:nvPr>
        </p:nvSpPr>
        <p:spPr>
          <a:xfrm>
            <a:off x="6543413" y="1353222"/>
            <a:ext cx="5839495" cy="1201867"/>
          </a:xfrm>
          <a:prstGeom prst="rect">
            <a:avLst/>
          </a:prstGeom>
        </p:spPr>
        <p:txBody>
          <a:bodyPr/>
          <a:lstStyle/>
          <a:p>
            <a:pPr marL="0" indent="0">
              <a:spcAft>
                <a:spcPts val="1631"/>
              </a:spcAft>
              <a:buNone/>
            </a:pPr>
            <a:r>
              <a:rPr lang="en-US" sz="2448" dirty="0" err="1">
                <a:solidFill>
                  <a:schemeClr val="accent1"/>
                </a:solidFill>
              </a:rPr>
              <a:t>WinRT</a:t>
            </a:r>
            <a:r>
              <a:rPr lang="en-US" sz="2448" dirty="0">
                <a:solidFill>
                  <a:schemeClr val="accent1"/>
                </a:solidFill>
              </a:rPr>
              <a:t> </a:t>
            </a:r>
            <a:r>
              <a:rPr lang="en-US" sz="2448" dirty="0" err="1">
                <a:solidFill>
                  <a:schemeClr val="accent1"/>
                </a:solidFill>
              </a:rPr>
              <a:t>es</a:t>
            </a:r>
            <a:r>
              <a:rPr lang="en-US" sz="2448" dirty="0">
                <a:solidFill>
                  <a:schemeClr val="accent1"/>
                </a:solidFill>
              </a:rPr>
              <a:t> el runtime y </a:t>
            </a:r>
            <a:r>
              <a:rPr lang="en-US" sz="2448" dirty="0" err="1">
                <a:solidFill>
                  <a:schemeClr val="accent1"/>
                </a:solidFill>
              </a:rPr>
              <a:t>conjunto</a:t>
            </a:r>
            <a:r>
              <a:rPr lang="en-US" sz="2448" dirty="0">
                <a:solidFill>
                  <a:schemeClr val="accent1"/>
                </a:solidFill>
              </a:rPr>
              <a:t> de APIs </a:t>
            </a:r>
            <a:r>
              <a:rPr lang="en-US" sz="2448" dirty="0" err="1">
                <a:solidFill>
                  <a:schemeClr val="accent1"/>
                </a:solidFill>
              </a:rPr>
              <a:t>utilizadas</a:t>
            </a:r>
            <a:r>
              <a:rPr lang="en-US" sz="2448" dirty="0">
                <a:solidFill>
                  <a:schemeClr val="accent1"/>
                </a:solidFill>
              </a:rPr>
              <a:t> </a:t>
            </a:r>
            <a:r>
              <a:rPr lang="en-US" sz="2448" dirty="0" err="1">
                <a:solidFill>
                  <a:schemeClr val="accent1"/>
                </a:solidFill>
              </a:rPr>
              <a:t>por</a:t>
            </a:r>
            <a:r>
              <a:rPr lang="en-US" sz="2448" dirty="0">
                <a:solidFill>
                  <a:schemeClr val="accent1"/>
                </a:solidFill>
              </a:rPr>
              <a:t> </a:t>
            </a:r>
            <a:r>
              <a:rPr lang="en-US" sz="2448" dirty="0" err="1">
                <a:solidFill>
                  <a:schemeClr val="accent1"/>
                </a:solidFill>
              </a:rPr>
              <a:t>las</a:t>
            </a:r>
            <a:r>
              <a:rPr lang="en-US" sz="2448" dirty="0">
                <a:solidFill>
                  <a:schemeClr val="accent1"/>
                </a:solidFill>
              </a:rPr>
              <a:t> </a:t>
            </a:r>
            <a:r>
              <a:rPr lang="en-US" sz="2448" dirty="0" err="1">
                <a:solidFill>
                  <a:schemeClr val="accent1"/>
                </a:solidFill>
              </a:rPr>
              <a:t>aplicaciones</a:t>
            </a:r>
            <a:r>
              <a:rPr lang="en-US" sz="2448" dirty="0">
                <a:solidFill>
                  <a:schemeClr val="accent1"/>
                </a:solidFill>
              </a:rPr>
              <a:t> Store y Phone</a:t>
            </a:r>
          </a:p>
        </p:txBody>
      </p:sp>
      <p:sp>
        <p:nvSpPr>
          <p:cNvPr id="55" name="Text Placeholder 3"/>
          <p:cNvSpPr txBox="1">
            <a:spLocks/>
          </p:cNvSpPr>
          <p:nvPr/>
        </p:nvSpPr>
        <p:spPr>
          <a:xfrm>
            <a:off x="6543412" y="4505190"/>
            <a:ext cx="5922918" cy="1836316"/>
          </a:xfrm>
          <a:prstGeom prst="rect">
            <a:avLst/>
          </a:prstGeom>
        </p:spPr>
        <p:txBody>
          <a:bodyPr/>
          <a:lstStyle>
            <a:lvl1pPr marL="114297" indent="-114297" algn="l" defTabSz="914378"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18"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189"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09"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080"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48" dirty="0" err="1">
                <a:solidFill>
                  <a:schemeClr val="accent1"/>
                </a:solidFill>
              </a:rPr>
              <a:t>Convergencia</a:t>
            </a:r>
            <a:r>
              <a:rPr lang="en-US" sz="2448" dirty="0">
                <a:solidFill>
                  <a:schemeClr val="accent1"/>
                </a:solidFill>
              </a:rPr>
              <a:t> 8.1</a:t>
            </a:r>
          </a:p>
          <a:p>
            <a:pPr marL="457077" lvl="1" indent="-284087"/>
            <a:r>
              <a:rPr lang="en-US" sz="1632" dirty="0">
                <a:solidFill>
                  <a:schemeClr val="tx2"/>
                </a:solidFill>
                <a:cs typeface="Segoe UI Semibold" panose="020B0702040204020203" pitchFamily="34" charset="0"/>
              </a:rPr>
              <a:t>El </a:t>
            </a:r>
            <a:r>
              <a:rPr lang="en-US" sz="1632" dirty="0" err="1">
                <a:solidFill>
                  <a:schemeClr val="tx2"/>
                </a:solidFill>
                <a:cs typeface="Segoe UI Semibold" panose="020B0702040204020203" pitchFamily="34" charset="0"/>
              </a:rPr>
              <a:t>objetivo</a:t>
            </a:r>
            <a:r>
              <a:rPr lang="en-US" sz="1632" dirty="0">
                <a:solidFill>
                  <a:schemeClr val="tx2"/>
                </a:solidFill>
                <a:cs typeface="Segoe UI Semibold" panose="020B0702040204020203" pitchFamily="34" charset="0"/>
              </a:rPr>
              <a:t> a </a:t>
            </a:r>
            <a:r>
              <a:rPr lang="en-US" sz="1632" dirty="0" err="1">
                <a:solidFill>
                  <a:schemeClr val="tx2"/>
                </a:solidFill>
                <a:cs typeface="Segoe UI Semibold" panose="020B0702040204020203" pitchFamily="34" charset="0"/>
              </a:rPr>
              <a:t>conseguir</a:t>
            </a:r>
            <a:r>
              <a:rPr lang="en-US" sz="1632" dirty="0">
                <a:solidFill>
                  <a:schemeClr val="tx2"/>
                </a:solidFill>
                <a:cs typeface="Segoe UI Semibold" panose="020B0702040204020203" pitchFamily="34" charset="0"/>
              </a:rPr>
              <a:t> </a:t>
            </a:r>
            <a:r>
              <a:rPr lang="en-US" sz="1632" dirty="0" err="1">
                <a:solidFill>
                  <a:schemeClr val="tx2"/>
                </a:solidFill>
                <a:cs typeface="Segoe UI Semibold" panose="020B0702040204020203" pitchFamily="34" charset="0"/>
              </a:rPr>
              <a:t>es</a:t>
            </a:r>
            <a:r>
              <a:rPr lang="en-US" sz="1632" dirty="0">
                <a:solidFill>
                  <a:schemeClr val="tx2"/>
                </a:solidFill>
                <a:cs typeface="Segoe UI Semibold" panose="020B0702040204020203" pitchFamily="34" charset="0"/>
              </a:rPr>
              <a:t> el 100% de </a:t>
            </a:r>
            <a:r>
              <a:rPr lang="en-US" sz="1632" dirty="0" err="1">
                <a:solidFill>
                  <a:schemeClr val="tx2"/>
                </a:solidFill>
                <a:cs typeface="Segoe UI Semibold" panose="020B0702040204020203" pitchFamily="34" charset="0"/>
              </a:rPr>
              <a:t>convergencia</a:t>
            </a:r>
            <a:r>
              <a:rPr lang="en-US" sz="1632" dirty="0">
                <a:solidFill>
                  <a:schemeClr val="tx2"/>
                </a:solidFill>
                <a:cs typeface="Segoe UI Semibold" panose="020B0702040204020203" pitchFamily="34" charset="0"/>
              </a:rPr>
              <a:t> para el </a:t>
            </a:r>
            <a:r>
              <a:rPr lang="en-US" sz="1632" dirty="0" err="1">
                <a:solidFill>
                  <a:schemeClr val="tx2"/>
                </a:solidFill>
                <a:cs typeface="Segoe UI Semibold" panose="020B0702040204020203" pitchFamily="34" charset="0"/>
              </a:rPr>
              <a:t>desarrollo</a:t>
            </a:r>
            <a:endParaRPr lang="en-US" sz="1632" dirty="0">
              <a:solidFill>
                <a:schemeClr val="tx2"/>
              </a:solidFill>
              <a:cs typeface="Segoe UI Semibold" panose="020B0702040204020203" pitchFamily="34" charset="0"/>
            </a:endParaRPr>
          </a:p>
          <a:p>
            <a:pPr marL="457077" lvl="1" indent="-284087"/>
            <a:r>
              <a:rPr lang="en-US" sz="1632" dirty="0">
                <a:solidFill>
                  <a:schemeClr val="tx2"/>
                </a:solidFill>
                <a:cs typeface="Segoe UI Semibold" panose="020B0702040204020203" pitchFamily="34" charset="0"/>
              </a:rPr>
              <a:t>En 8.0, </a:t>
            </a:r>
            <a:r>
              <a:rPr lang="en-US" sz="1632" dirty="0" err="1">
                <a:solidFill>
                  <a:schemeClr val="tx2"/>
                </a:solidFill>
                <a:cs typeface="Segoe UI Semibold" panose="020B0702040204020203" pitchFamily="34" charset="0"/>
              </a:rPr>
              <a:t>teníamos</a:t>
            </a:r>
            <a:r>
              <a:rPr lang="en-US" sz="1632" dirty="0">
                <a:solidFill>
                  <a:schemeClr val="tx2"/>
                </a:solidFill>
                <a:cs typeface="Segoe UI Semibold" panose="020B0702040204020203" pitchFamily="34" charset="0"/>
              </a:rPr>
              <a:t> ~30% de </a:t>
            </a:r>
            <a:r>
              <a:rPr lang="en-US" sz="1632" dirty="0" err="1">
                <a:solidFill>
                  <a:schemeClr val="tx2"/>
                </a:solidFill>
                <a:cs typeface="Segoe UI Semibold" panose="020B0702040204020203" pitchFamily="34" charset="0"/>
              </a:rPr>
              <a:t>convergencia</a:t>
            </a:r>
            <a:r>
              <a:rPr lang="en-US" sz="1632" dirty="0">
                <a:solidFill>
                  <a:schemeClr val="tx2"/>
                </a:solidFill>
                <a:cs typeface="Segoe UI Semibold" panose="020B0702040204020203" pitchFamily="34" charset="0"/>
              </a:rPr>
              <a:t> en APIs</a:t>
            </a:r>
          </a:p>
          <a:p>
            <a:pPr marL="457077" lvl="1" indent="-284087"/>
            <a:r>
              <a:rPr lang="en-US" sz="1632" dirty="0">
                <a:solidFill>
                  <a:schemeClr val="tx2"/>
                </a:solidFill>
                <a:cs typeface="Segoe UI Semibold" panose="020B0702040204020203" pitchFamily="34" charset="0"/>
              </a:rPr>
              <a:t>Con 8.1, se </a:t>
            </a:r>
            <a:r>
              <a:rPr lang="en-US" sz="1632" dirty="0" err="1">
                <a:solidFill>
                  <a:schemeClr val="tx2"/>
                </a:solidFill>
                <a:cs typeface="Segoe UI Semibold" panose="020B0702040204020203" pitchFamily="34" charset="0"/>
              </a:rPr>
              <a:t>supera</a:t>
            </a:r>
            <a:r>
              <a:rPr lang="en-US" sz="1632" dirty="0">
                <a:solidFill>
                  <a:schemeClr val="tx2"/>
                </a:solidFill>
                <a:cs typeface="Segoe UI Semibold" panose="020B0702040204020203" pitchFamily="34" charset="0"/>
              </a:rPr>
              <a:t> el 90%+ de </a:t>
            </a:r>
            <a:r>
              <a:rPr lang="en-US" sz="1632" dirty="0" err="1">
                <a:solidFill>
                  <a:schemeClr val="tx2"/>
                </a:solidFill>
                <a:cs typeface="Segoe UI Semibold" panose="020B0702040204020203" pitchFamily="34" charset="0"/>
              </a:rPr>
              <a:t>convergencia</a:t>
            </a:r>
            <a:endParaRPr lang="en-US" sz="1632" dirty="0">
              <a:solidFill>
                <a:schemeClr val="tx2"/>
              </a:solidFill>
              <a:cs typeface="Segoe UI Semibold" panose="020B0702040204020203" pitchFamily="34" charset="0"/>
            </a:endParaRPr>
          </a:p>
        </p:txBody>
      </p:sp>
    </p:spTree>
    <p:extLst>
      <p:ext uri="{BB962C8B-B14F-4D97-AF65-F5344CB8AC3E}">
        <p14:creationId xmlns:p14="http://schemas.microsoft.com/office/powerpoint/2010/main" val="50001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 calcmode="lin" valueType="num">
                                      <p:cBhvr>
                                        <p:cTn id="9" dur="500" fill="hold"/>
                                        <p:tgtEl>
                                          <p:spTgt spid="48"/>
                                        </p:tgtEl>
                                        <p:attrNameLst>
                                          <p:attrName>ppt_x</p:attrName>
                                        </p:attrNameLst>
                                      </p:cBhvr>
                                      <p:tavLst>
                                        <p:tav tm="0">
                                          <p:val>
                                            <p:fltVal val="0.5"/>
                                          </p:val>
                                        </p:tav>
                                        <p:tav tm="100000">
                                          <p:val>
                                            <p:strVal val="#ppt_x"/>
                                          </p:val>
                                        </p:tav>
                                      </p:tavLst>
                                    </p:anim>
                                    <p:anim calcmode="lin" valueType="num">
                                      <p:cBhvr>
                                        <p:cTn id="10" dur="500" fill="hold"/>
                                        <p:tgtEl>
                                          <p:spTgt spid="48"/>
                                        </p:tgtEl>
                                        <p:attrNameLst>
                                          <p:attrName>ppt_y</p:attrName>
                                        </p:attrNameLst>
                                      </p:cBhvr>
                                      <p:tavLst>
                                        <p:tav tm="0">
                                          <p:val>
                                            <p:fltVal val="0.5"/>
                                          </p:val>
                                        </p:tav>
                                        <p:tav tm="100000">
                                          <p:val>
                                            <p:strVal val="#ppt_y"/>
                                          </p:val>
                                        </p:tav>
                                      </p:tavLst>
                                    </p:anim>
                                  </p:childTnLst>
                                </p:cTn>
                              </p:par>
                              <p:par>
                                <p:cTn id="11" presetID="22" presetClass="exit" presetSubtype="2" fill="hold" grpId="0" nodeType="withEffect">
                                  <p:stCondLst>
                                    <p:cond delay="0"/>
                                  </p:stCondLst>
                                  <p:childTnLst>
                                    <p:animEffect transition="out" filter="wipe(right)">
                                      <p:cBhvr>
                                        <p:cTn id="12" dur="200"/>
                                        <p:tgtEl>
                                          <p:spTgt spid="49"/>
                                        </p:tgtEl>
                                      </p:cBhvr>
                                    </p:animEffect>
                                    <p:set>
                                      <p:cBhvr>
                                        <p:cTn id="13" dur="1" fill="hold">
                                          <p:stCondLst>
                                            <p:cond delay="199"/>
                                          </p:stCondLst>
                                        </p:cTn>
                                        <p:tgtEl>
                                          <p:spTgt spid="49"/>
                                        </p:tgtEl>
                                        <p:attrNameLst>
                                          <p:attrName>style.visibility</p:attrName>
                                        </p:attrNameLst>
                                      </p:cBhvr>
                                      <p:to>
                                        <p:strVal val="hidden"/>
                                      </p:to>
                                    </p:set>
                                  </p:childTnLst>
                                </p:cTn>
                              </p:par>
                              <p:par>
                                <p:cTn id="14" presetID="63" presetClass="path" presetSubtype="0" accel="50000" decel="50000" fill="hold" grpId="0" nodeType="withEffect">
                                  <p:stCondLst>
                                    <p:cond delay="0"/>
                                  </p:stCondLst>
                                  <p:childTnLst>
                                    <p:animMotion origin="layout" path="M 8.33333E-7 -4.69136E-6 L 0.02639 -4.69136E-6 " pathEditMode="relative" rAng="0" ptsTypes="AA">
                                      <p:cBhvr>
                                        <p:cTn id="15" dur="500" fill="hold"/>
                                        <p:tgtEl>
                                          <p:spTgt spid="52"/>
                                        </p:tgtEl>
                                        <p:attrNameLst>
                                          <p:attrName>ppt_x</p:attrName>
                                          <p:attrName>ppt_y</p:attrName>
                                        </p:attrNameLst>
                                      </p:cBhvr>
                                      <p:rCtr x="1319" y="0"/>
                                    </p:animMotion>
                                  </p:childTnLst>
                                </p:cTn>
                              </p:par>
                              <p:par>
                                <p:cTn id="16" presetID="35" presetClass="path" presetSubtype="0" accel="50000" decel="50000" fill="hold" grpId="0" nodeType="withEffect">
                                  <p:stCondLst>
                                    <p:cond delay="0"/>
                                  </p:stCondLst>
                                  <p:childTnLst>
                                    <p:animMotion origin="layout" path="M -2.5E-6 3.45679E-6 L -0.12864 3.45679E-6 " pathEditMode="relative" rAng="0" ptsTypes="AA">
                                      <p:cBhvr>
                                        <p:cTn id="17" dur="500" fill="hold"/>
                                        <p:tgtEl>
                                          <p:spTgt spid="51"/>
                                        </p:tgtEl>
                                        <p:attrNameLst>
                                          <p:attrName>ppt_x</p:attrName>
                                          <p:attrName>ppt_y</p:attrName>
                                        </p:attrNameLst>
                                      </p:cBhvr>
                                      <p:rCtr x="-6441" y="0"/>
                                    </p:animMotion>
                                  </p:childTnLst>
                                </p:cTn>
                              </p:par>
                              <p:par>
                                <p:cTn id="18" presetID="35" presetClass="path" presetSubtype="0" accel="50000" decel="50000" fill="hold" grpId="0" nodeType="withEffect">
                                  <p:stCondLst>
                                    <p:cond delay="0"/>
                                  </p:stCondLst>
                                  <p:childTnLst>
                                    <p:animMotion origin="layout" path="M 0.0283 0.00154 L -0.10729 0.00031 " pathEditMode="relative" rAng="0" ptsTypes="AA">
                                      <p:cBhvr>
                                        <p:cTn id="19" dur="500" fill="hold"/>
                                        <p:tgtEl>
                                          <p:spTgt spid="53"/>
                                        </p:tgtEl>
                                        <p:attrNameLst>
                                          <p:attrName>ppt_x</p:attrName>
                                          <p:attrName>ppt_y</p:attrName>
                                        </p:attrNameLst>
                                      </p:cBhvr>
                                      <p:rCtr x="-6788"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1" grpId="0"/>
      <p:bldP spid="52" grpId="0"/>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280016"/>
            <a:ext cx="11189653" cy="527357"/>
          </a:xfrm>
        </p:spPr>
        <p:txBody>
          <a:bodyPr/>
          <a:lstStyle/>
          <a:p>
            <a:r>
              <a:rPr lang="en-US" dirty="0" err="1" smtClean="0"/>
              <a:t>Plataforma</a:t>
            </a:r>
            <a:r>
              <a:rPr lang="en-US" dirty="0" smtClean="0"/>
              <a:t> de Desarrollo Windows en 8.1</a:t>
            </a:r>
            <a:endParaRPr lang="en-US" dirty="0"/>
          </a:p>
        </p:txBody>
      </p:sp>
      <p:sp>
        <p:nvSpPr>
          <p:cNvPr id="82" name="Rectangle 81"/>
          <p:cNvSpPr/>
          <p:nvPr/>
        </p:nvSpPr>
        <p:spPr bwMode="auto">
          <a:xfrm>
            <a:off x="2125469" y="2721841"/>
            <a:ext cx="8103190" cy="1356345"/>
          </a:xfrm>
          <a:prstGeom prst="rect">
            <a:avLst/>
          </a:prstGeom>
          <a:ln w="952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4324" tIns="124329" rIns="124324" bIns="62163" numCol="1" rtlCol="0" anchor="t" anchorCtr="0" compatLnSpc="1">
            <a:prstTxWarp prst="textNoShape">
              <a:avLst/>
            </a:prstTxWarp>
          </a:bodyPr>
          <a:lstStyle/>
          <a:p>
            <a:pPr algn="ctr" defTabSz="1267986" fontAlgn="base">
              <a:spcBef>
                <a:spcPct val="0"/>
              </a:spcBef>
              <a:spcAft>
                <a:spcPct val="0"/>
              </a:spcAft>
            </a:pPr>
            <a:r>
              <a:rPr lang="en-US" sz="1496" dirty="0">
                <a:gradFill>
                  <a:gsLst>
                    <a:gs pos="0">
                      <a:srgbClr val="505050"/>
                    </a:gs>
                    <a:gs pos="100000">
                      <a:srgbClr val="505050"/>
                    </a:gs>
                  </a:gsLst>
                  <a:lin ang="5400000" scaled="0"/>
                </a:gradFill>
                <a:ea typeface="+mj-ea"/>
                <a:cs typeface="+mj-cs"/>
              </a:rPr>
              <a:t>Windows Runtime API</a:t>
            </a:r>
          </a:p>
        </p:txBody>
      </p:sp>
      <p:sp>
        <p:nvSpPr>
          <p:cNvPr id="83" name="Rectangle 82"/>
          <p:cNvSpPr/>
          <p:nvPr/>
        </p:nvSpPr>
        <p:spPr>
          <a:xfrm>
            <a:off x="2329594" y="3164322"/>
            <a:ext cx="1776469" cy="37399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Graphics</a:t>
            </a:r>
          </a:p>
        </p:txBody>
      </p:sp>
      <p:sp>
        <p:nvSpPr>
          <p:cNvPr id="84" name="Rectangle 83"/>
          <p:cNvSpPr/>
          <p:nvPr/>
        </p:nvSpPr>
        <p:spPr>
          <a:xfrm>
            <a:off x="4287113" y="3164322"/>
            <a:ext cx="1776469" cy="37399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Audio</a:t>
            </a:r>
          </a:p>
        </p:txBody>
      </p:sp>
      <p:sp>
        <p:nvSpPr>
          <p:cNvPr id="85" name="Rectangle 84"/>
          <p:cNvSpPr/>
          <p:nvPr/>
        </p:nvSpPr>
        <p:spPr>
          <a:xfrm>
            <a:off x="6244634" y="3164322"/>
            <a:ext cx="1776469" cy="37399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Media</a:t>
            </a:r>
          </a:p>
        </p:txBody>
      </p:sp>
      <p:sp>
        <p:nvSpPr>
          <p:cNvPr id="86" name="Rectangle 85"/>
          <p:cNvSpPr/>
          <p:nvPr/>
        </p:nvSpPr>
        <p:spPr>
          <a:xfrm>
            <a:off x="2329594" y="3630066"/>
            <a:ext cx="1776469" cy="37399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Networking</a:t>
            </a:r>
          </a:p>
        </p:txBody>
      </p:sp>
      <p:sp>
        <p:nvSpPr>
          <p:cNvPr id="87" name="Rectangle 86"/>
          <p:cNvSpPr/>
          <p:nvPr/>
        </p:nvSpPr>
        <p:spPr>
          <a:xfrm>
            <a:off x="4285781" y="3630064"/>
            <a:ext cx="1776469" cy="37399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File System</a:t>
            </a:r>
          </a:p>
        </p:txBody>
      </p:sp>
      <p:sp>
        <p:nvSpPr>
          <p:cNvPr id="88" name="Rectangle 87"/>
          <p:cNvSpPr/>
          <p:nvPr/>
        </p:nvSpPr>
        <p:spPr>
          <a:xfrm>
            <a:off x="6241970" y="3630064"/>
            <a:ext cx="1776469" cy="37399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Input</a:t>
            </a:r>
          </a:p>
        </p:txBody>
      </p:sp>
      <p:sp>
        <p:nvSpPr>
          <p:cNvPr id="89" name="Rectangle 88"/>
          <p:cNvSpPr/>
          <p:nvPr/>
        </p:nvSpPr>
        <p:spPr>
          <a:xfrm>
            <a:off x="8202154" y="3164322"/>
            <a:ext cx="1776469" cy="37399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Commerce</a:t>
            </a:r>
          </a:p>
        </p:txBody>
      </p:sp>
      <p:sp>
        <p:nvSpPr>
          <p:cNvPr id="90" name="Rectangle 89"/>
          <p:cNvSpPr/>
          <p:nvPr/>
        </p:nvSpPr>
        <p:spPr>
          <a:xfrm>
            <a:off x="8198155" y="3629328"/>
            <a:ext cx="1776469" cy="37399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Sensors</a:t>
            </a:r>
          </a:p>
        </p:txBody>
      </p:sp>
      <p:sp>
        <p:nvSpPr>
          <p:cNvPr id="91" name="Rectangle 90"/>
          <p:cNvSpPr/>
          <p:nvPr/>
        </p:nvSpPr>
        <p:spPr>
          <a:xfrm>
            <a:off x="8520867" y="4261035"/>
            <a:ext cx="1712571" cy="560990"/>
          </a:xfrm>
          <a:prstGeom prst="rect">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t" anchorCtr="0" forceAA="0" compatLnSpc="1">
            <a:prstTxWarp prst="textNoShape">
              <a:avLst/>
            </a:prstTxWarp>
            <a:noAutofit/>
          </a:bodyPr>
          <a:lstStyle/>
          <a:p>
            <a:pPr algn="ctr" defTabSz="1267986" fontAlgn="base">
              <a:spcBef>
                <a:spcPct val="0"/>
              </a:spcBef>
              <a:spcAft>
                <a:spcPct val="0"/>
              </a:spcAft>
            </a:pPr>
            <a:r>
              <a:rPr lang="en-US" sz="1632" dirty="0">
                <a:gradFill>
                  <a:gsLst>
                    <a:gs pos="0">
                      <a:srgbClr val="FFFFFF"/>
                    </a:gs>
                    <a:gs pos="100000">
                      <a:srgbClr val="FFFFFF"/>
                    </a:gs>
                  </a:gsLst>
                  <a:lin ang="5400000" scaled="0"/>
                </a:gradFill>
              </a:rPr>
              <a:t>.NET CLR</a:t>
            </a:r>
          </a:p>
        </p:txBody>
      </p:sp>
      <p:sp>
        <p:nvSpPr>
          <p:cNvPr id="92" name="Rectangle 91"/>
          <p:cNvSpPr/>
          <p:nvPr/>
        </p:nvSpPr>
        <p:spPr>
          <a:xfrm>
            <a:off x="2127720" y="4261035"/>
            <a:ext cx="6299647" cy="56099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t" anchorCtr="0" forceAA="0" compatLnSpc="1">
            <a:prstTxWarp prst="textNoShape">
              <a:avLst/>
            </a:prstTxWarp>
            <a:noAutofit/>
          </a:bodyPr>
          <a:lstStyle/>
          <a:p>
            <a:pPr algn="ctr" defTabSz="1267986" fontAlgn="base">
              <a:spcBef>
                <a:spcPct val="0"/>
              </a:spcBef>
              <a:spcAft>
                <a:spcPct val="0"/>
              </a:spcAft>
            </a:pPr>
            <a:r>
              <a:rPr lang="en-US" sz="1632" dirty="0">
                <a:gradFill>
                  <a:gsLst>
                    <a:gs pos="0">
                      <a:srgbClr val="FFFFFF"/>
                    </a:gs>
                    <a:gs pos="100000">
                      <a:srgbClr val="FFFFFF"/>
                    </a:gs>
                  </a:gsLst>
                  <a:lin ang="5400000" scaled="0"/>
                </a:gradFill>
              </a:rPr>
              <a:t>Windows Runtime (WinRT)</a:t>
            </a:r>
          </a:p>
        </p:txBody>
      </p:sp>
      <p:grpSp>
        <p:nvGrpSpPr>
          <p:cNvPr id="93" name="Group 92"/>
          <p:cNvGrpSpPr/>
          <p:nvPr/>
        </p:nvGrpSpPr>
        <p:grpSpPr>
          <a:xfrm>
            <a:off x="2122942" y="1569330"/>
            <a:ext cx="8105717" cy="951594"/>
            <a:chOff x="1639972" y="1786762"/>
            <a:chExt cx="8503920" cy="1006813"/>
          </a:xfrm>
        </p:grpSpPr>
        <p:sp>
          <p:nvSpPr>
            <p:cNvPr id="94" name="Rectangle 93"/>
            <p:cNvSpPr/>
            <p:nvPr/>
          </p:nvSpPr>
          <p:spPr>
            <a:xfrm>
              <a:off x="5994658" y="1786762"/>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4324" tIns="62163" rIns="124324" bIns="62163" numCol="1" rtlCol="0" anchor="ctr" anchorCtr="0" compatLnSpc="1">
              <a:prstTxWarp prst="textNoShape">
                <a:avLst/>
              </a:prstTxWarp>
            </a:bodyPr>
            <a:lstStyle/>
            <a:p>
              <a:pPr algn="ctr" defTabSz="1267986" fontAlgn="base">
                <a:spcBef>
                  <a:spcPct val="0"/>
                </a:spcBef>
                <a:spcAft>
                  <a:spcPct val="0"/>
                </a:spcAft>
              </a:pPr>
              <a:r>
                <a:rPr lang="en-US" sz="1632" dirty="0">
                  <a:gradFill>
                    <a:gsLst>
                      <a:gs pos="0">
                        <a:srgbClr val="FFFFFF"/>
                      </a:gs>
                      <a:gs pos="100000">
                        <a:srgbClr val="FFFFFF"/>
                      </a:gs>
                    </a:gsLst>
                    <a:lin ang="5400000" scaled="0"/>
                  </a:gradFill>
                </a:rPr>
                <a:t>DirectX</a:t>
              </a:r>
            </a:p>
            <a:p>
              <a:pPr algn="ctr" defTabSz="1267986" fontAlgn="base">
                <a:spcBef>
                  <a:spcPct val="0"/>
                </a:spcBef>
                <a:spcAft>
                  <a:spcPct val="0"/>
                </a:spcAft>
              </a:pPr>
              <a:r>
                <a:rPr lang="en-US" sz="1496" i="1" dirty="0">
                  <a:gradFill>
                    <a:gsLst>
                      <a:gs pos="0">
                        <a:srgbClr val="FFFFFF"/>
                      </a:gs>
                      <a:gs pos="100000">
                        <a:srgbClr val="FFFFFF"/>
                      </a:gs>
                    </a:gsLst>
                    <a:lin ang="5400000" scaled="0"/>
                  </a:gradFill>
                </a:rPr>
                <a:t>(C++)</a:t>
              </a:r>
            </a:p>
          </p:txBody>
        </p:sp>
        <p:sp>
          <p:nvSpPr>
            <p:cNvPr id="95" name="Rectangle 94"/>
            <p:cNvSpPr/>
            <p:nvPr/>
          </p:nvSpPr>
          <p:spPr>
            <a:xfrm>
              <a:off x="8132212" y="1786762"/>
              <a:ext cx="2011680" cy="1005840"/>
            </a:xfrm>
            <a:prstGeom prst="rect">
              <a:avLst/>
            </a:prstGeom>
            <a:solidFill>
              <a:schemeClr val="accent4">
                <a:lumMod val="40000"/>
                <a:lumOff val="60000"/>
              </a:schemeClr>
            </a:solidFill>
            <a:ln w="50800" cap="sq">
              <a:solidFill>
                <a:schemeClr val="accent4">
                  <a:lumMod val="40000"/>
                  <a:lumOff val="6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4324" tIns="62163" rIns="124324" bIns="62163" numCol="1" rtlCol="0" anchor="ctr" anchorCtr="0" compatLnSpc="1">
              <a:prstTxWarp prst="textNoShape">
                <a:avLst/>
              </a:prstTxWarp>
            </a:bodyPr>
            <a:lstStyle/>
            <a:p>
              <a:pPr algn="ctr" defTabSz="1267986" fontAlgn="base">
                <a:spcBef>
                  <a:spcPct val="0"/>
                </a:spcBef>
                <a:spcAft>
                  <a:spcPct val="0"/>
                </a:spcAft>
              </a:pPr>
              <a:r>
                <a:rPr lang="en-US" sz="1632" dirty="0">
                  <a:gradFill>
                    <a:gsLst>
                      <a:gs pos="0">
                        <a:srgbClr val="FFFFFF"/>
                      </a:gs>
                      <a:gs pos="100000">
                        <a:srgbClr val="FFFFFF"/>
                      </a:gs>
                    </a:gsLst>
                    <a:lin ang="5400000" scaled="0"/>
                  </a:gradFill>
                </a:rPr>
                <a:t>Windows Phone</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Silverlight</a:t>
              </a:r>
            </a:p>
            <a:p>
              <a:pPr algn="ctr" defTabSz="1267986" fontAlgn="base">
                <a:spcBef>
                  <a:spcPct val="0"/>
                </a:spcBef>
                <a:spcAft>
                  <a:spcPct val="0"/>
                </a:spcAft>
              </a:pPr>
              <a:r>
                <a:rPr lang="en-US" sz="1496" i="1" dirty="0">
                  <a:gradFill>
                    <a:gsLst>
                      <a:gs pos="0">
                        <a:srgbClr val="FFFFFF"/>
                      </a:gs>
                      <a:gs pos="100000">
                        <a:srgbClr val="FFFFFF"/>
                      </a:gs>
                    </a:gsLst>
                    <a:lin ang="5400000" scaled="0"/>
                  </a:gradFill>
                </a:rPr>
                <a:t>(C# | VB)</a:t>
              </a:r>
              <a:endParaRPr lang="en-US" sz="1632" i="1" dirty="0">
                <a:gradFill>
                  <a:gsLst>
                    <a:gs pos="0">
                      <a:srgbClr val="FFFFFF"/>
                    </a:gs>
                    <a:gs pos="100000">
                      <a:srgbClr val="FFFFFF"/>
                    </a:gs>
                  </a:gsLst>
                  <a:lin ang="5400000" scaled="0"/>
                </a:gradFill>
              </a:endParaRPr>
            </a:p>
          </p:txBody>
        </p:sp>
        <p:sp>
          <p:nvSpPr>
            <p:cNvPr id="96" name="Rectangle 95"/>
            <p:cNvSpPr/>
            <p:nvPr/>
          </p:nvSpPr>
          <p:spPr>
            <a:xfrm>
              <a:off x="3819609" y="1787735"/>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4324" tIns="62163" rIns="124324" bIns="62163" numCol="1" rtlCol="0" anchor="ctr" anchorCtr="0" compatLnSpc="1">
              <a:prstTxWarp prst="textNoShape">
                <a:avLst/>
              </a:prstTxWarp>
            </a:bodyPr>
            <a:lstStyle/>
            <a:p>
              <a:pPr algn="ctr" defTabSz="1267986" fontAlgn="base">
                <a:spcBef>
                  <a:spcPct val="0"/>
                </a:spcBef>
                <a:spcAft>
                  <a:spcPct val="0"/>
                </a:spcAft>
              </a:pPr>
              <a:r>
                <a:rPr lang="en-US" sz="1632" dirty="0">
                  <a:gradFill>
                    <a:gsLst>
                      <a:gs pos="0">
                        <a:srgbClr val="FFFFFF"/>
                      </a:gs>
                      <a:gs pos="100000">
                        <a:srgbClr val="FFFFFF"/>
                      </a:gs>
                    </a:gsLst>
                    <a:lin ang="5400000" scaled="0"/>
                  </a:gradFill>
                </a:rPr>
                <a:t>Windows </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XAML</a:t>
              </a:r>
            </a:p>
            <a:p>
              <a:pPr algn="ctr" defTabSz="1267986" fontAlgn="base">
                <a:spcBef>
                  <a:spcPct val="0"/>
                </a:spcBef>
                <a:spcAft>
                  <a:spcPct val="0"/>
                </a:spcAft>
              </a:pPr>
              <a:r>
                <a:rPr lang="en-US" sz="1496" i="1" dirty="0">
                  <a:gradFill>
                    <a:gsLst>
                      <a:gs pos="0">
                        <a:srgbClr val="FFFFFF"/>
                      </a:gs>
                      <a:gs pos="100000">
                        <a:srgbClr val="FFFFFF"/>
                      </a:gs>
                    </a:gsLst>
                    <a:lin ang="5400000" scaled="0"/>
                  </a:gradFill>
                </a:rPr>
                <a:t>(C# </a:t>
              </a:r>
              <a:r>
                <a:rPr lang="en-US" sz="1496" i="1" dirty="0">
                  <a:solidFill>
                    <a:schemeClr val="accent1">
                      <a:lumMod val="40000"/>
                      <a:lumOff val="60000"/>
                    </a:schemeClr>
                  </a:solidFill>
                </a:rPr>
                <a:t>|</a:t>
              </a:r>
              <a:r>
                <a:rPr lang="en-US" sz="1496" i="1" dirty="0">
                  <a:gradFill>
                    <a:gsLst>
                      <a:gs pos="0">
                        <a:srgbClr val="FFFFFF"/>
                      </a:gs>
                      <a:gs pos="100000">
                        <a:srgbClr val="FFFFFF"/>
                      </a:gs>
                    </a:gsLst>
                    <a:lin ang="5400000" scaled="0"/>
                  </a:gradFill>
                </a:rPr>
                <a:t> VB </a:t>
              </a:r>
              <a:r>
                <a:rPr lang="en-US" sz="1496" i="1" dirty="0">
                  <a:solidFill>
                    <a:schemeClr val="accent1">
                      <a:lumMod val="40000"/>
                      <a:lumOff val="60000"/>
                    </a:schemeClr>
                  </a:solidFill>
                </a:rPr>
                <a:t>|</a:t>
              </a:r>
              <a:r>
                <a:rPr lang="en-US" sz="1496" i="1" dirty="0">
                  <a:gradFill>
                    <a:gsLst>
                      <a:gs pos="0">
                        <a:srgbClr val="FFFFFF"/>
                      </a:gs>
                      <a:gs pos="100000">
                        <a:srgbClr val="FFFFFF"/>
                      </a:gs>
                    </a:gsLst>
                    <a:lin ang="5400000" scaled="0"/>
                  </a:gradFill>
                </a:rPr>
                <a:t> C++)</a:t>
              </a:r>
            </a:p>
          </p:txBody>
        </p:sp>
        <p:sp>
          <p:nvSpPr>
            <p:cNvPr id="97" name="Rectangle 96"/>
            <p:cNvSpPr/>
            <p:nvPr/>
          </p:nvSpPr>
          <p:spPr>
            <a:xfrm>
              <a:off x="1639972" y="1786762"/>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4324" tIns="62163" rIns="124324" bIns="62163" numCol="1" rtlCol="0" anchor="ctr" anchorCtr="0" compatLnSpc="1">
              <a:prstTxWarp prst="textNoShape">
                <a:avLst/>
              </a:prstTxWarp>
            </a:bodyPr>
            <a:lstStyle/>
            <a:p>
              <a:pPr algn="ctr" defTabSz="1267986" fontAlgn="base">
                <a:spcBef>
                  <a:spcPct val="0"/>
                </a:spcBef>
                <a:spcAft>
                  <a:spcPct val="0"/>
                </a:spcAft>
              </a:pPr>
              <a:r>
                <a:rPr lang="en-US" sz="1632" dirty="0">
                  <a:gradFill>
                    <a:gsLst>
                      <a:gs pos="0">
                        <a:srgbClr val="FFFFFF"/>
                      </a:gs>
                      <a:gs pos="100000">
                        <a:srgbClr val="FFFFFF"/>
                      </a:gs>
                    </a:gsLst>
                    <a:lin ang="5400000" scaled="0"/>
                  </a:gradFill>
                </a:rPr>
                <a:t>WinJS</a:t>
              </a:r>
            </a:p>
            <a:p>
              <a:pPr algn="ctr" defTabSz="1267986" fontAlgn="base">
                <a:spcBef>
                  <a:spcPct val="0"/>
                </a:spcBef>
                <a:spcAft>
                  <a:spcPct val="0"/>
                </a:spcAft>
              </a:pPr>
              <a:r>
                <a:rPr lang="en-US" sz="1632" dirty="0">
                  <a:gradFill>
                    <a:gsLst>
                      <a:gs pos="0">
                        <a:srgbClr val="FFFFFF"/>
                      </a:gs>
                      <a:gs pos="100000">
                        <a:srgbClr val="FFFFFF"/>
                      </a:gs>
                    </a:gsLst>
                    <a:lin ang="5400000" scaled="0"/>
                  </a:gradFill>
                </a:rPr>
                <a:t>(HTML + JS)</a:t>
              </a:r>
            </a:p>
          </p:txBody>
        </p:sp>
      </p:grpSp>
      <p:sp>
        <p:nvSpPr>
          <p:cNvPr id="98" name="Rectangle 97"/>
          <p:cNvSpPr/>
          <p:nvPr/>
        </p:nvSpPr>
        <p:spPr bwMode="auto">
          <a:xfrm>
            <a:off x="302253" y="1553111"/>
            <a:ext cx="1589471" cy="3272441"/>
          </a:xfrm>
          <a:prstGeom prst="rect">
            <a:avLst/>
          </a:prstGeom>
          <a:ln w="952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4324" tIns="124329" rIns="124324" bIns="62163" numCol="1" rtlCol="0" anchor="t" anchorCtr="0" compatLnSpc="1">
            <a:prstTxWarp prst="textNoShape">
              <a:avLst/>
            </a:prstTxWarp>
          </a:bodyPr>
          <a:lstStyle/>
          <a:p>
            <a:pPr algn="ctr" defTabSz="1267986" fontAlgn="base">
              <a:spcBef>
                <a:spcPct val="0"/>
              </a:spcBef>
              <a:spcAft>
                <a:spcPct val="0"/>
              </a:spcAft>
            </a:pPr>
            <a:r>
              <a:rPr lang="en-US" sz="1496" dirty="0">
                <a:gradFill>
                  <a:gsLst>
                    <a:gs pos="0">
                      <a:srgbClr val="505050"/>
                    </a:gs>
                    <a:gs pos="100000">
                      <a:srgbClr val="505050"/>
                    </a:gs>
                  </a:gsLst>
                  <a:lin ang="5400000" scaled="0"/>
                </a:gradFill>
                <a:ea typeface="+mj-ea"/>
                <a:cs typeface="+mj-cs"/>
              </a:rPr>
              <a:t>App Model</a:t>
            </a:r>
          </a:p>
        </p:txBody>
      </p:sp>
      <p:sp>
        <p:nvSpPr>
          <p:cNvPr id="99" name="Rectangle 98"/>
          <p:cNvSpPr/>
          <p:nvPr/>
        </p:nvSpPr>
        <p:spPr bwMode="auto">
          <a:xfrm>
            <a:off x="10431241" y="1553111"/>
            <a:ext cx="1589471" cy="3272442"/>
          </a:xfrm>
          <a:prstGeom prst="rect">
            <a:avLst/>
          </a:prstGeom>
          <a:ln w="952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4324" tIns="124329" rIns="124324" bIns="62163" numCol="1" rtlCol="0" anchor="t" anchorCtr="0" compatLnSpc="1">
            <a:prstTxWarp prst="textNoShape">
              <a:avLst/>
            </a:prstTxWarp>
          </a:bodyPr>
          <a:lstStyle/>
          <a:p>
            <a:pPr algn="ctr" defTabSz="1267986" fontAlgn="base">
              <a:spcBef>
                <a:spcPct val="0"/>
              </a:spcBef>
              <a:spcAft>
                <a:spcPct val="0"/>
              </a:spcAft>
            </a:pPr>
            <a:r>
              <a:rPr lang="en-US" sz="1496" dirty="0" err="1">
                <a:gradFill>
                  <a:gsLst>
                    <a:gs pos="0">
                      <a:srgbClr val="505050"/>
                    </a:gs>
                    <a:gs pos="100000">
                      <a:srgbClr val="505050"/>
                    </a:gs>
                  </a:gsLst>
                  <a:lin ang="5400000" scaled="0"/>
                </a:gradFill>
                <a:ea typeface="+mj-ea"/>
                <a:cs typeface="+mj-cs"/>
              </a:rPr>
              <a:t>Servicios</a:t>
            </a:r>
            <a:endParaRPr lang="en-US" sz="1496" dirty="0">
              <a:gradFill>
                <a:gsLst>
                  <a:gs pos="0">
                    <a:srgbClr val="505050"/>
                  </a:gs>
                  <a:gs pos="100000">
                    <a:srgbClr val="505050"/>
                  </a:gs>
                </a:gsLst>
                <a:lin ang="5400000" scaled="0"/>
              </a:gradFill>
              <a:ea typeface="+mj-ea"/>
              <a:cs typeface="+mj-cs"/>
            </a:endParaRPr>
          </a:p>
        </p:txBody>
      </p:sp>
      <p:sp>
        <p:nvSpPr>
          <p:cNvPr id="100" name="Rectangle 99"/>
          <p:cNvSpPr/>
          <p:nvPr/>
        </p:nvSpPr>
        <p:spPr>
          <a:xfrm>
            <a:off x="395749" y="2020601"/>
            <a:ext cx="1402476" cy="46749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Navigation</a:t>
            </a:r>
          </a:p>
        </p:txBody>
      </p:sp>
      <p:sp>
        <p:nvSpPr>
          <p:cNvPr id="101" name="Rectangle 100"/>
          <p:cNvSpPr/>
          <p:nvPr/>
        </p:nvSpPr>
        <p:spPr>
          <a:xfrm>
            <a:off x="395749" y="2669895"/>
            <a:ext cx="1402476" cy="46749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Packaging</a:t>
            </a:r>
          </a:p>
        </p:txBody>
      </p:sp>
      <p:sp>
        <p:nvSpPr>
          <p:cNvPr id="102" name="Rectangle 101"/>
          <p:cNvSpPr/>
          <p:nvPr/>
        </p:nvSpPr>
        <p:spPr>
          <a:xfrm>
            <a:off x="395749" y="3319189"/>
            <a:ext cx="1402476" cy="46749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Contracts</a:t>
            </a:r>
          </a:p>
        </p:txBody>
      </p:sp>
      <p:sp>
        <p:nvSpPr>
          <p:cNvPr id="103" name="Rectangle 102"/>
          <p:cNvSpPr/>
          <p:nvPr/>
        </p:nvSpPr>
        <p:spPr>
          <a:xfrm>
            <a:off x="395749" y="3968483"/>
            <a:ext cx="1402476" cy="46749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Background</a:t>
            </a:r>
          </a:p>
        </p:txBody>
      </p:sp>
      <p:sp>
        <p:nvSpPr>
          <p:cNvPr id="104" name="Rectangle 103"/>
          <p:cNvSpPr/>
          <p:nvPr/>
        </p:nvSpPr>
        <p:spPr>
          <a:xfrm>
            <a:off x="10524738" y="2024458"/>
            <a:ext cx="1402476" cy="48131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Store(s)</a:t>
            </a:r>
          </a:p>
        </p:txBody>
      </p:sp>
      <p:sp>
        <p:nvSpPr>
          <p:cNvPr id="105" name="Rectangle 104"/>
          <p:cNvSpPr/>
          <p:nvPr/>
        </p:nvSpPr>
        <p:spPr>
          <a:xfrm>
            <a:off x="10524738" y="2664656"/>
            <a:ext cx="1402476" cy="46749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Push</a:t>
            </a:r>
          </a:p>
        </p:txBody>
      </p:sp>
      <p:sp>
        <p:nvSpPr>
          <p:cNvPr id="106" name="Rectangle 105"/>
          <p:cNvSpPr/>
          <p:nvPr/>
        </p:nvSpPr>
        <p:spPr>
          <a:xfrm>
            <a:off x="10524738" y="3319189"/>
            <a:ext cx="1402476" cy="46749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Roaming</a:t>
            </a:r>
          </a:p>
        </p:txBody>
      </p:sp>
      <p:sp>
        <p:nvSpPr>
          <p:cNvPr id="107" name="Rectangle 106"/>
          <p:cNvSpPr/>
          <p:nvPr/>
        </p:nvSpPr>
        <p:spPr>
          <a:xfrm>
            <a:off x="302253" y="4984433"/>
            <a:ext cx="11718457" cy="54235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632" dirty="0">
                <a:gradFill>
                  <a:gsLst>
                    <a:gs pos="0">
                      <a:srgbClr val="FFFFFF"/>
                    </a:gs>
                    <a:gs pos="100000">
                      <a:srgbClr val="FFFFFF"/>
                    </a:gs>
                  </a:gsLst>
                  <a:lin ang="5400000" scaled="0"/>
                </a:gradFill>
              </a:rPr>
              <a:t>Windows Kernel</a:t>
            </a:r>
          </a:p>
        </p:txBody>
      </p:sp>
      <p:sp>
        <p:nvSpPr>
          <p:cNvPr id="108" name="Rectangle 107"/>
          <p:cNvSpPr/>
          <p:nvPr/>
        </p:nvSpPr>
        <p:spPr>
          <a:xfrm>
            <a:off x="11631135" y="2020603"/>
            <a:ext cx="290287" cy="477269"/>
          </a:xfrm>
          <a:prstGeom prst="rect">
            <a:avLst/>
          </a:prstGeom>
          <a:solidFill>
            <a:schemeClr val="accent4">
              <a:lumMod val="40000"/>
              <a:lumOff val="60000"/>
            </a:schemeClr>
          </a:solidFill>
          <a:ln w="3175">
            <a:solidFill>
              <a:schemeClr val="accent4">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endParaRPr lang="en-US" sz="136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09" name="Rectangle 108"/>
          <p:cNvSpPr/>
          <p:nvPr/>
        </p:nvSpPr>
        <p:spPr>
          <a:xfrm>
            <a:off x="10520242" y="2020603"/>
            <a:ext cx="253824" cy="477269"/>
          </a:xfrm>
          <a:prstGeom prst="rect">
            <a:avLst/>
          </a:prstGeom>
          <a:solidFill>
            <a:schemeClr val="bg1">
              <a:lumMod val="65000"/>
            </a:schemeClr>
          </a:solidFill>
          <a:ln w="3175">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endParaRPr lang="en-US" sz="136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10" name="Rectangle 109"/>
          <p:cNvSpPr/>
          <p:nvPr/>
        </p:nvSpPr>
        <p:spPr>
          <a:xfrm>
            <a:off x="10518946" y="3919769"/>
            <a:ext cx="1402476" cy="46749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1496" dirty="0">
                <a:gradFill>
                  <a:gsLst>
                    <a:gs pos="0">
                      <a:srgbClr val="FFFFFF"/>
                    </a:gs>
                    <a:gs pos="100000">
                      <a:srgbClr val="FFFFFF"/>
                    </a:gs>
                  </a:gsLst>
                  <a:lin ang="5400000" scaled="0"/>
                </a:gradFill>
              </a:rPr>
              <a:t>App Data Backup</a:t>
            </a:r>
          </a:p>
        </p:txBody>
      </p:sp>
      <p:grpSp>
        <p:nvGrpSpPr>
          <p:cNvPr id="8" name="Group 7"/>
          <p:cNvGrpSpPr/>
          <p:nvPr/>
        </p:nvGrpSpPr>
        <p:grpSpPr>
          <a:xfrm>
            <a:off x="7702785" y="5643918"/>
            <a:ext cx="4317925" cy="726063"/>
            <a:chOff x="5663833" y="4223470"/>
            <a:chExt cx="4013366" cy="958406"/>
          </a:xfrm>
        </p:grpSpPr>
        <p:sp>
          <p:nvSpPr>
            <p:cNvPr id="116" name="Rectangle 115"/>
            <p:cNvSpPr/>
            <p:nvPr/>
          </p:nvSpPr>
          <p:spPr bwMode="auto">
            <a:xfrm>
              <a:off x="5663833" y="4223470"/>
              <a:ext cx="4013366" cy="958406"/>
            </a:xfrm>
            <a:prstGeom prst="rect">
              <a:avLst/>
            </a:prstGeom>
            <a:ln w="63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248659" tIns="62165" rIns="124324" bIns="62163" numCol="1" rtlCol="0" anchor="t" anchorCtr="0" compatLnSpc="1">
              <a:prstTxWarp prst="textNoShape">
                <a:avLst/>
              </a:prstTxWarp>
            </a:bodyPr>
            <a:lstStyle/>
            <a:p>
              <a:pPr defTabSz="1267986" fontAlgn="base">
                <a:spcBef>
                  <a:spcPct val="0"/>
                </a:spcBef>
                <a:spcAft>
                  <a:spcPct val="0"/>
                </a:spcAft>
              </a:pPr>
              <a:r>
                <a:rPr lang="en-US" sz="952" dirty="0" err="1">
                  <a:solidFill>
                    <a:schemeClr val="accent1"/>
                  </a:solidFill>
                  <a:latin typeface="Segoe UI Semibold" panose="020B0702040204020203" pitchFamily="34" charset="0"/>
                  <a:ea typeface="+mj-ea"/>
                  <a:cs typeface="Segoe UI Semibold" panose="020B0702040204020203" pitchFamily="34" charset="0"/>
                </a:rPr>
                <a:t>Leyenda</a:t>
              </a:r>
              <a:endParaRPr lang="en-US" sz="952" dirty="0">
                <a:solidFill>
                  <a:schemeClr val="accent1"/>
                </a:solidFill>
                <a:latin typeface="Segoe UI Semibold" panose="020B0702040204020203" pitchFamily="34" charset="0"/>
                <a:ea typeface="+mj-ea"/>
                <a:cs typeface="Segoe UI Semibold" panose="020B0702040204020203" pitchFamily="34" charset="0"/>
              </a:endParaRPr>
            </a:p>
          </p:txBody>
        </p:sp>
        <p:sp>
          <p:nvSpPr>
            <p:cNvPr id="117" name="Rectangle 116"/>
            <p:cNvSpPr/>
            <p:nvPr/>
          </p:nvSpPr>
          <p:spPr>
            <a:xfrm>
              <a:off x="7616372" y="4827145"/>
              <a:ext cx="1656558" cy="214012"/>
            </a:xfrm>
            <a:prstGeom prst="rect">
              <a:avLst/>
            </a:prstGeom>
            <a:solidFill>
              <a:schemeClr val="accent4">
                <a:lumMod val="40000"/>
                <a:lumOff val="60000"/>
              </a:schemeClr>
            </a:solidFill>
            <a:ln>
              <a:solidFill>
                <a:schemeClr val="accent4">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816" dirty="0">
                  <a:gradFill>
                    <a:gsLst>
                      <a:gs pos="0">
                        <a:srgbClr val="FFFFFF"/>
                      </a:gs>
                      <a:gs pos="100000">
                        <a:srgbClr val="FFFFFF"/>
                      </a:gs>
                    </a:gsLst>
                    <a:lin ang="5400000" scaled="0"/>
                  </a:gradFill>
                  <a:effectLst>
                    <a:outerShdw blurRad="38100" dist="38100" dir="2700000" algn="tl">
                      <a:srgbClr val="000000">
                        <a:alpha val="43137"/>
                      </a:srgbClr>
                    </a:outerShdw>
                  </a:effectLst>
                </a:rPr>
                <a:t>Windows Phone Only</a:t>
              </a:r>
            </a:p>
          </p:txBody>
        </p:sp>
        <p:sp>
          <p:nvSpPr>
            <p:cNvPr id="118" name="Rectangle 117"/>
            <p:cNvSpPr/>
            <p:nvPr/>
          </p:nvSpPr>
          <p:spPr>
            <a:xfrm>
              <a:off x="7616372" y="4548409"/>
              <a:ext cx="1656558" cy="214012"/>
            </a:xfrm>
            <a:prstGeom prst="rect">
              <a:avLst/>
            </a:prstGeom>
            <a:solidFill>
              <a:srgbClr val="A6A6A6"/>
            </a:solid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816" dirty="0">
                  <a:gradFill>
                    <a:gsLst>
                      <a:gs pos="0">
                        <a:srgbClr val="FFFFFF"/>
                      </a:gs>
                      <a:gs pos="100000">
                        <a:srgbClr val="FFFFFF"/>
                      </a:gs>
                    </a:gsLst>
                    <a:lin ang="5400000" scaled="0"/>
                  </a:gradFill>
                  <a:effectLst>
                    <a:outerShdw blurRad="38100" dist="38100" dir="2700000" algn="tl">
                      <a:srgbClr val="000000">
                        <a:alpha val="43137"/>
                      </a:srgbClr>
                    </a:outerShdw>
                  </a:effectLst>
                </a:rPr>
                <a:t>Windows Only</a:t>
              </a:r>
            </a:p>
          </p:txBody>
        </p:sp>
        <p:sp>
          <p:nvSpPr>
            <p:cNvPr id="119" name="Rectangle 118"/>
            <p:cNvSpPr/>
            <p:nvPr/>
          </p:nvSpPr>
          <p:spPr>
            <a:xfrm>
              <a:off x="5863772" y="4547831"/>
              <a:ext cx="1656558" cy="484171"/>
            </a:xfrm>
            <a:prstGeom prst="rect">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24" tIns="62163" rIns="124324" bIns="62163" numCol="1" spcCol="0" rtlCol="0" fromWordArt="0" anchor="ctr" anchorCtr="0" forceAA="0" compatLnSpc="1">
              <a:prstTxWarp prst="textNoShape">
                <a:avLst/>
              </a:prstTxWarp>
              <a:noAutofit/>
            </a:bodyPr>
            <a:lstStyle/>
            <a:p>
              <a:pPr algn="ctr" defTabSz="1267986" fontAlgn="base">
                <a:spcBef>
                  <a:spcPct val="0"/>
                </a:spcBef>
                <a:spcAft>
                  <a:spcPct val="0"/>
                </a:spcAft>
              </a:pPr>
              <a:r>
                <a:rPr lang="en-US" sz="816" dirty="0">
                  <a:gradFill>
                    <a:gsLst>
                      <a:gs pos="0">
                        <a:srgbClr val="FFFFFF"/>
                      </a:gs>
                      <a:gs pos="100000">
                        <a:srgbClr val="FFFFFF"/>
                      </a:gs>
                    </a:gsLst>
                    <a:lin ang="5400000" scaled="0"/>
                  </a:gradFill>
                  <a:effectLst>
                    <a:outerShdw blurRad="38100" dist="38100" dir="2700000" algn="tl">
                      <a:srgbClr val="000000">
                        <a:alpha val="43137"/>
                      </a:srgbClr>
                    </a:outerShdw>
                  </a:effectLst>
                </a:rPr>
                <a:t>Windows + </a:t>
              </a:r>
              <a:br>
                <a:rPr lang="en-US" sz="816" dirty="0">
                  <a:gradFill>
                    <a:gsLst>
                      <a:gs pos="0">
                        <a:srgbClr val="FFFFFF"/>
                      </a:gs>
                      <a:gs pos="100000">
                        <a:srgbClr val="FFFFFF"/>
                      </a:gs>
                    </a:gsLst>
                    <a:lin ang="5400000" scaled="0"/>
                  </a:gradFill>
                  <a:effectLst>
                    <a:outerShdw blurRad="38100" dist="38100" dir="2700000" algn="tl">
                      <a:srgbClr val="000000">
                        <a:alpha val="43137"/>
                      </a:srgbClr>
                    </a:outerShdw>
                  </a:effectLst>
                </a:rPr>
              </a:br>
              <a:r>
                <a:rPr lang="en-US" sz="816" dirty="0">
                  <a:gradFill>
                    <a:gsLst>
                      <a:gs pos="0">
                        <a:srgbClr val="FFFFFF"/>
                      </a:gs>
                      <a:gs pos="100000">
                        <a:srgbClr val="FFFFFF"/>
                      </a:gs>
                    </a:gsLst>
                    <a:lin ang="5400000" scaled="0"/>
                  </a:gradFill>
                  <a:effectLst>
                    <a:outerShdw blurRad="38100" dist="38100" dir="2700000" algn="tl">
                      <a:srgbClr val="000000">
                        <a:alpha val="43137"/>
                      </a:srgbClr>
                    </a:outerShdw>
                  </a:effectLst>
                </a:rPr>
                <a:t>Windows Phone</a:t>
              </a:r>
            </a:p>
          </p:txBody>
        </p:sp>
      </p:grpSp>
    </p:spTree>
    <p:extLst>
      <p:ext uri="{BB962C8B-B14F-4D97-AF65-F5344CB8AC3E}">
        <p14:creationId xmlns:p14="http://schemas.microsoft.com/office/powerpoint/2010/main" val="364978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55979"/>
            <a:ext cx="11887878" cy="527357"/>
          </a:xfrm>
        </p:spPr>
        <p:txBody>
          <a:bodyPr/>
          <a:lstStyle/>
          <a:p>
            <a:r>
              <a:rPr lang="en-GB" dirty="0" err="1" smtClean="0"/>
              <a:t>Modelos</a:t>
            </a:r>
            <a:r>
              <a:rPr lang="en-GB" dirty="0" smtClean="0"/>
              <a:t> de Desarrollo en Windows Phone 8.1</a:t>
            </a:r>
            <a:endParaRPr lang="en-GB" dirty="0"/>
          </a:p>
        </p:txBody>
      </p:sp>
      <p:sp>
        <p:nvSpPr>
          <p:cNvPr id="6" name="Slide Number Placeholder 5"/>
          <p:cNvSpPr>
            <a:spLocks noGrp="1"/>
          </p:cNvSpPr>
          <p:nvPr>
            <p:ph type="sldNum" sz="quarter" idx="4294967295"/>
          </p:nvPr>
        </p:nvSpPr>
        <p:spPr>
          <a:xfrm>
            <a:off x="11675288" y="6482927"/>
            <a:ext cx="485707" cy="371422"/>
          </a:xfrm>
          <a:prstGeom prst="rect">
            <a:avLst/>
          </a:prstGeom>
        </p:spPr>
        <p:txBody>
          <a:bodyPr/>
          <a:lstStyle/>
          <a:p>
            <a:fld id="{2775DF8E-1151-4C45-8C93-3AB060627CA9}" type="slidenum">
              <a:rPr lang="en-US" smtClean="0"/>
              <a:pPr/>
              <a:t>12</a:t>
            </a:fld>
            <a:endParaRPr lang="en-US"/>
          </a:p>
        </p:txBody>
      </p:sp>
      <p:sp>
        <p:nvSpPr>
          <p:cNvPr id="7" name="Rectangle 6"/>
          <p:cNvSpPr/>
          <p:nvPr/>
        </p:nvSpPr>
        <p:spPr bwMode="auto">
          <a:xfrm>
            <a:off x="1079280" y="1743054"/>
            <a:ext cx="1703240" cy="2762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DirectX/</a:t>
            </a:r>
            <a:br>
              <a:rPr lang="en-GB" sz="2000" dirty="0">
                <a:gradFill>
                  <a:gsLst>
                    <a:gs pos="0">
                      <a:srgbClr val="FFFFFF"/>
                    </a:gs>
                    <a:gs pos="100000">
                      <a:srgbClr val="FFFFFF"/>
                    </a:gs>
                  </a:gsLst>
                  <a:lin ang="5400000" scaled="0"/>
                </a:gradFill>
                <a:ea typeface="Segoe UI" pitchFamily="34" charset="0"/>
                <a:cs typeface="Segoe UI" pitchFamily="34" charset="0"/>
              </a:rPr>
            </a:br>
            <a:r>
              <a:rPr lang="en-GB" sz="2000" dirty="0">
                <a:gradFill>
                  <a:gsLst>
                    <a:gs pos="0">
                      <a:srgbClr val="FFFFFF"/>
                    </a:gs>
                    <a:gs pos="100000">
                      <a:srgbClr val="FFFFFF"/>
                    </a:gs>
                  </a:gsLst>
                  <a:lin ang="5400000" scaled="0"/>
                </a:gradFill>
                <a:ea typeface="Segoe UI" pitchFamily="34" charset="0"/>
                <a:cs typeface="Segoe UI" pitchFamily="34" charset="0"/>
              </a:rPr>
              <a:t>Direct3D</a:t>
            </a:r>
          </a:p>
          <a:p>
            <a:pPr algn="ctr" defTabSz="932411"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a:t>
            </a:r>
          </a:p>
        </p:txBody>
      </p:sp>
      <p:sp>
        <p:nvSpPr>
          <p:cNvPr id="8" name="Rectangle 7"/>
          <p:cNvSpPr/>
          <p:nvPr/>
        </p:nvSpPr>
        <p:spPr bwMode="auto">
          <a:xfrm>
            <a:off x="1080074" y="4505444"/>
            <a:ext cx="1702446" cy="137140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GB" sz="1599" dirty="0" err="1">
                <a:gradFill>
                  <a:gsLst>
                    <a:gs pos="0">
                      <a:srgbClr val="FFFFFF"/>
                    </a:gs>
                    <a:gs pos="100000">
                      <a:srgbClr val="FFFFFF"/>
                    </a:gs>
                  </a:gsLst>
                  <a:lin ang="5400000" scaled="0"/>
                </a:gradFill>
                <a:ea typeface="Segoe UI" pitchFamily="34" charset="0"/>
                <a:cs typeface="Segoe UI" pitchFamily="34" charset="0"/>
              </a:rPr>
              <a:t>WinRT</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113561" y="1148743"/>
            <a:ext cx="1447594" cy="572422"/>
          </a:xfrm>
          <a:prstGeom prst="rect">
            <a:avLst/>
          </a:prstGeom>
          <a:noFill/>
        </p:spPr>
        <p:txBody>
          <a:bodyPr wrap="square" lIns="182854" tIns="146283" rIns="182854" bIns="146283" rtlCol="0">
            <a:spAutoFit/>
          </a:bodyPr>
          <a:lstStyle/>
          <a:p>
            <a:pPr algn="ctr">
              <a:lnSpc>
                <a:spcPct val="90000"/>
              </a:lnSpc>
            </a:pPr>
            <a:r>
              <a:rPr lang="en-GB" sz="2000" dirty="0" err="1">
                <a:gradFill>
                  <a:gsLst>
                    <a:gs pos="2917">
                      <a:schemeClr val="tx1"/>
                    </a:gs>
                    <a:gs pos="30000">
                      <a:schemeClr val="tx1"/>
                    </a:gs>
                  </a:gsLst>
                  <a:lin ang="5400000" scaled="0"/>
                </a:gradFill>
              </a:rPr>
              <a:t>Juegos</a:t>
            </a:r>
            <a:endParaRPr lang="en-GB" sz="2400" dirty="0">
              <a:gradFill>
                <a:gsLst>
                  <a:gs pos="2917">
                    <a:schemeClr val="tx1"/>
                  </a:gs>
                  <a:gs pos="30000">
                    <a:schemeClr val="tx1"/>
                  </a:gs>
                </a:gsLst>
                <a:lin ang="5400000" scaled="0"/>
              </a:gradFill>
            </a:endParaRPr>
          </a:p>
        </p:txBody>
      </p:sp>
      <p:sp>
        <p:nvSpPr>
          <p:cNvPr id="13" name="Rectangle 12"/>
          <p:cNvSpPr/>
          <p:nvPr/>
        </p:nvSpPr>
        <p:spPr bwMode="auto">
          <a:xfrm>
            <a:off x="9235701" y="4667879"/>
            <a:ext cx="1491197" cy="118176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GB" sz="1599" dirty="0" err="1">
                <a:gradFill>
                  <a:gsLst>
                    <a:gs pos="0">
                      <a:srgbClr val="FFFFFF"/>
                    </a:gs>
                    <a:gs pos="100000">
                      <a:srgbClr val="FFFFFF"/>
                    </a:gs>
                  </a:gsLst>
                  <a:lin ang="5400000" scaled="0"/>
                </a:gradFill>
                <a:ea typeface="Segoe UI" pitchFamily="34" charset="0"/>
                <a:cs typeface="Segoe UI" pitchFamily="34" charset="0"/>
              </a:rPr>
              <a:t>WinRT</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746160" y="1743054"/>
            <a:ext cx="1498165" cy="276097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9" tIns="147579" rIns="71989"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GB" sz="1599" dirty="0">
                <a:gradFill>
                  <a:gsLst>
                    <a:gs pos="0">
                      <a:srgbClr val="FFFFFF"/>
                    </a:gs>
                    <a:gs pos="100000">
                      <a:srgbClr val="FFFFFF"/>
                    </a:gs>
                  </a:gsLst>
                  <a:lin ang="0" scaled="0"/>
                </a:gradFill>
                <a:ea typeface="Segoe UI" pitchFamily="34" charset="0"/>
                <a:cs typeface="Segoe UI" pitchFamily="34" charset="0"/>
              </a:rPr>
              <a:t>Store Apps con HTML</a:t>
            </a:r>
          </a:p>
          <a:p>
            <a:pPr algn="ctr" defTabSz="932411" fontAlgn="base">
              <a:lnSpc>
                <a:spcPct val="90000"/>
              </a:lnSpc>
              <a:spcBef>
                <a:spcPct val="0"/>
              </a:spcBef>
              <a:spcAft>
                <a:spcPct val="0"/>
              </a:spcAft>
            </a:pPr>
            <a:endParaRPr lang="en-GB" sz="1599" dirty="0">
              <a:gradFill>
                <a:gsLst>
                  <a:gs pos="0">
                    <a:srgbClr val="FFFFFF"/>
                  </a:gs>
                  <a:gs pos="100000">
                    <a:srgbClr val="FFFFFF"/>
                  </a:gs>
                </a:gsLst>
                <a:lin ang="0" scaled="0"/>
              </a:gradFill>
              <a:ea typeface="Segoe UI" pitchFamily="34" charset="0"/>
              <a:cs typeface="Segoe UI" pitchFamily="34" charset="0"/>
            </a:endParaRPr>
          </a:p>
          <a:p>
            <a:pPr algn="ctr" defTabSz="932411" fontAlgn="base">
              <a:lnSpc>
                <a:spcPct val="90000"/>
              </a:lnSpc>
              <a:spcBef>
                <a:spcPct val="0"/>
              </a:spcBef>
              <a:spcAft>
                <a:spcPct val="0"/>
              </a:spcAft>
            </a:pPr>
            <a:r>
              <a:rPr lang="en-GB" sz="1599" dirty="0">
                <a:gradFill>
                  <a:gsLst>
                    <a:gs pos="0">
                      <a:srgbClr val="FFFFFF"/>
                    </a:gs>
                    <a:gs pos="100000">
                      <a:srgbClr val="FFFFFF"/>
                    </a:gs>
                  </a:gsLst>
                  <a:lin ang="0" scaled="0"/>
                </a:gradFill>
                <a:ea typeface="Segoe UI" pitchFamily="34" charset="0"/>
                <a:cs typeface="Segoe UI" pitchFamily="34" charset="0"/>
              </a:rPr>
              <a:t>JavaScript </a:t>
            </a:r>
            <a:r>
              <a:rPr lang="en-GB" sz="1399" dirty="0">
                <a:gradFill>
                  <a:gsLst>
                    <a:gs pos="0">
                      <a:srgbClr val="FFFFFF"/>
                    </a:gs>
                    <a:gs pos="100000">
                      <a:srgbClr val="FFFFFF"/>
                    </a:gs>
                  </a:gsLst>
                  <a:lin ang="0" scaled="0"/>
                </a:gradFill>
                <a:ea typeface="Segoe UI" pitchFamily="34" charset="0"/>
                <a:cs typeface="Segoe UI" pitchFamily="34" charset="0"/>
              </a:rPr>
              <a:t/>
            </a:r>
            <a:br>
              <a:rPr lang="en-GB" sz="1399" dirty="0">
                <a:gradFill>
                  <a:gsLst>
                    <a:gs pos="0">
                      <a:srgbClr val="FFFFFF"/>
                    </a:gs>
                    <a:gs pos="100000">
                      <a:srgbClr val="FFFFFF"/>
                    </a:gs>
                  </a:gsLst>
                  <a:lin ang="0" scaled="0"/>
                </a:gradFill>
                <a:ea typeface="Segoe UI" pitchFamily="34" charset="0"/>
                <a:cs typeface="Segoe UI" pitchFamily="34" charset="0"/>
              </a:rPr>
            </a:br>
            <a:endParaRPr lang="en-GB" sz="1399" dirty="0">
              <a:gradFill>
                <a:gsLst>
                  <a:gs pos="0">
                    <a:srgbClr val="FFFFFF"/>
                  </a:gs>
                  <a:gs pos="100000">
                    <a:srgbClr val="FFFFFF"/>
                  </a:gs>
                </a:gsLst>
                <a:lin ang="0" scaled="0"/>
              </a:gradFill>
              <a:ea typeface="Segoe UI" pitchFamily="34" charset="0"/>
              <a:cs typeface="Segoe UI" pitchFamily="34" charset="0"/>
            </a:endParaRPr>
          </a:p>
        </p:txBody>
      </p:sp>
      <p:sp>
        <p:nvSpPr>
          <p:cNvPr id="15" name="Rectangle 14"/>
          <p:cNvSpPr/>
          <p:nvPr/>
        </p:nvSpPr>
        <p:spPr bwMode="auto">
          <a:xfrm>
            <a:off x="3746160" y="4504033"/>
            <a:ext cx="1498165" cy="137140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GB" sz="1599" dirty="0" err="1">
                <a:gradFill>
                  <a:gsLst>
                    <a:gs pos="0">
                      <a:srgbClr val="FFFFFF"/>
                    </a:gs>
                    <a:gs pos="100000">
                      <a:srgbClr val="FFFFFF"/>
                    </a:gs>
                  </a:gsLst>
                  <a:lin ang="5400000" scaled="0"/>
                </a:gradFill>
                <a:ea typeface="Segoe UI" pitchFamily="34" charset="0"/>
                <a:cs typeface="Segoe UI" pitchFamily="34" charset="0"/>
              </a:rPr>
              <a:t>WinRT</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3655702" y="1177699"/>
            <a:ext cx="1447594" cy="572422"/>
          </a:xfrm>
          <a:prstGeom prst="rect">
            <a:avLst/>
          </a:prstGeom>
          <a:noFill/>
        </p:spPr>
        <p:txBody>
          <a:bodyPr wrap="square" lIns="182854" tIns="146283" rIns="182854" bIns="146283" rtlCol="0">
            <a:spAutoFit/>
          </a:bodyPr>
          <a:lstStyle/>
          <a:p>
            <a:pPr algn="ctr">
              <a:lnSpc>
                <a:spcPct val="90000"/>
              </a:lnSpc>
            </a:pPr>
            <a:r>
              <a:rPr lang="en-GB" sz="2000" dirty="0">
                <a:gradFill>
                  <a:gsLst>
                    <a:gs pos="2917">
                      <a:schemeClr val="tx1"/>
                    </a:gs>
                    <a:gs pos="30000">
                      <a:schemeClr val="tx1"/>
                    </a:gs>
                  </a:gsLst>
                  <a:lin ang="5400000" scaled="0"/>
                </a:gradFill>
              </a:rPr>
              <a:t>HTML</a:t>
            </a:r>
            <a:endParaRPr lang="en-GB" sz="2400" dirty="0">
              <a:gradFill>
                <a:gsLst>
                  <a:gs pos="2917">
                    <a:schemeClr val="tx1"/>
                  </a:gs>
                  <a:gs pos="30000">
                    <a:schemeClr val="tx1"/>
                  </a:gs>
                </a:gsLst>
                <a:lin ang="5400000" scaled="0"/>
              </a:gradFill>
            </a:endParaRPr>
          </a:p>
        </p:txBody>
      </p:sp>
      <p:sp>
        <p:nvSpPr>
          <p:cNvPr id="17" name="TextBox 16"/>
          <p:cNvSpPr txBox="1"/>
          <p:nvPr/>
        </p:nvSpPr>
        <p:spPr>
          <a:xfrm>
            <a:off x="7725058" y="1156311"/>
            <a:ext cx="1447594" cy="572422"/>
          </a:xfrm>
          <a:prstGeom prst="rect">
            <a:avLst/>
          </a:prstGeom>
          <a:noFill/>
        </p:spPr>
        <p:txBody>
          <a:bodyPr wrap="square" lIns="182854" tIns="146283" rIns="182854" bIns="146283" rtlCol="0">
            <a:spAutoFit/>
          </a:bodyPr>
          <a:lstStyle/>
          <a:p>
            <a:pPr algn="ctr">
              <a:lnSpc>
                <a:spcPct val="90000"/>
              </a:lnSpc>
            </a:pPr>
            <a:r>
              <a:rPr lang="en-GB" sz="2000" dirty="0">
                <a:gradFill>
                  <a:gsLst>
                    <a:gs pos="2917">
                      <a:schemeClr val="tx1"/>
                    </a:gs>
                    <a:gs pos="30000">
                      <a:schemeClr val="tx1"/>
                    </a:gs>
                  </a:gsLst>
                  <a:lin ang="5400000" scaled="0"/>
                </a:gradFill>
              </a:rPr>
              <a:t>XAML</a:t>
            </a:r>
            <a:endParaRPr lang="en-GB" sz="2400" dirty="0">
              <a:gradFill>
                <a:gsLst>
                  <a:gs pos="2917">
                    <a:schemeClr val="tx1"/>
                  </a:gs>
                  <a:gs pos="30000">
                    <a:schemeClr val="tx1"/>
                  </a:gs>
                </a:gsLst>
                <a:lin ang="5400000" scaled="0"/>
              </a:gradFill>
            </a:endParaRPr>
          </a:p>
        </p:txBody>
      </p:sp>
      <p:sp>
        <p:nvSpPr>
          <p:cNvPr id="18" name="Rectangle 17"/>
          <p:cNvSpPr/>
          <p:nvPr/>
        </p:nvSpPr>
        <p:spPr bwMode="auto">
          <a:xfrm>
            <a:off x="6207966" y="1741277"/>
            <a:ext cx="1435390" cy="27414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9" tIns="146283" rIns="71989"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GB" sz="1599" dirty="0">
                <a:gradFill>
                  <a:gsLst>
                    <a:gs pos="0">
                      <a:srgbClr val="FFFFFF"/>
                    </a:gs>
                    <a:gs pos="100000">
                      <a:srgbClr val="FFFFFF"/>
                    </a:gs>
                  </a:gsLst>
                  <a:lin ang="5400000" scaled="0"/>
                </a:gradFill>
                <a:ea typeface="Segoe UI" pitchFamily="34" charset="0"/>
                <a:cs typeface="Segoe UI" pitchFamily="34" charset="0"/>
              </a:rPr>
              <a:t>Windows Phone Store Apps con XAML</a:t>
            </a:r>
          </a:p>
          <a:p>
            <a:pPr algn="ctr" defTabSz="932411" fontAlgn="base">
              <a:lnSpc>
                <a:spcPct val="90000"/>
              </a:lnSpc>
              <a:spcBef>
                <a:spcPct val="0"/>
              </a:spcBef>
              <a:spcAft>
                <a:spcPct val="0"/>
              </a:spcAft>
            </a:pPr>
            <a:endParaRPr lang="en-GB" sz="1599" dirty="0">
              <a:gradFill>
                <a:gsLst>
                  <a:gs pos="0">
                    <a:srgbClr val="FFFFFF"/>
                  </a:gs>
                  <a:gs pos="100000">
                    <a:srgbClr val="FFFFFF"/>
                  </a:gs>
                </a:gsLst>
                <a:lin ang="5400000" scaled="0"/>
              </a:gradFill>
              <a:ea typeface="Segoe UI" pitchFamily="34" charset="0"/>
              <a:cs typeface="Segoe UI" pitchFamily="34" charset="0"/>
            </a:endParaRPr>
          </a:p>
          <a:p>
            <a:pPr algn="ctr" defTabSz="932411" fontAlgn="base">
              <a:lnSpc>
                <a:spcPct val="90000"/>
              </a:lnSpc>
              <a:spcBef>
                <a:spcPct val="0"/>
              </a:spcBef>
              <a:spcAft>
                <a:spcPct val="0"/>
              </a:spcAft>
            </a:pPr>
            <a:r>
              <a:rPr lang="en-GB" sz="1599" dirty="0">
                <a:gradFill>
                  <a:gsLst>
                    <a:gs pos="0">
                      <a:srgbClr val="FFFFFF"/>
                    </a:gs>
                    <a:gs pos="100000">
                      <a:srgbClr val="FFFFFF"/>
                    </a:gs>
                  </a:gsLst>
                  <a:lin ang="5400000" scaled="0"/>
                </a:gradFill>
                <a:ea typeface="Segoe UI" pitchFamily="34" charset="0"/>
                <a:cs typeface="Segoe UI" pitchFamily="34" charset="0"/>
              </a:rPr>
              <a:t>C#/VB </a:t>
            </a:r>
            <a:br>
              <a:rPr lang="en-GB" sz="1599" dirty="0">
                <a:gradFill>
                  <a:gsLst>
                    <a:gs pos="0">
                      <a:srgbClr val="FFFFFF"/>
                    </a:gs>
                    <a:gs pos="100000">
                      <a:srgbClr val="FFFFFF"/>
                    </a:gs>
                  </a:gsLst>
                  <a:lin ang="5400000" scaled="0"/>
                </a:gradFill>
                <a:ea typeface="Segoe UI" pitchFamily="34" charset="0"/>
                <a:cs typeface="Segoe UI" pitchFamily="34" charset="0"/>
              </a:rPr>
            </a:br>
            <a:r>
              <a:rPr lang="en-GB" sz="1599" dirty="0">
                <a:gradFill>
                  <a:gsLst>
                    <a:gs pos="0">
                      <a:srgbClr val="FFFFFF"/>
                    </a:gs>
                    <a:gs pos="100000">
                      <a:srgbClr val="FFFFFF"/>
                    </a:gs>
                  </a:gsLst>
                  <a:lin ang="5400000" scaled="0"/>
                </a:gradFill>
                <a:ea typeface="Segoe UI" pitchFamily="34" charset="0"/>
                <a:cs typeface="Segoe UI" pitchFamily="34" charset="0"/>
              </a:rPr>
              <a:t>or C++</a:t>
            </a:r>
          </a:p>
        </p:txBody>
      </p:sp>
      <p:sp>
        <p:nvSpPr>
          <p:cNvPr id="19" name="Rectangle 18"/>
          <p:cNvSpPr/>
          <p:nvPr/>
        </p:nvSpPr>
        <p:spPr bwMode="auto">
          <a:xfrm>
            <a:off x="6203151" y="4679501"/>
            <a:ext cx="1440206" cy="117464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GB" sz="1599" dirty="0" err="1">
                <a:gradFill>
                  <a:gsLst>
                    <a:gs pos="0">
                      <a:srgbClr val="FFFFFF"/>
                    </a:gs>
                    <a:gs pos="100000">
                      <a:srgbClr val="FFFFFF"/>
                    </a:gs>
                  </a:gsLst>
                  <a:lin ang="5400000" scaled="0"/>
                </a:gradFill>
                <a:ea typeface="Segoe UI" pitchFamily="34" charset="0"/>
                <a:cs typeface="Segoe UI" pitchFamily="34" charset="0"/>
              </a:rPr>
              <a:t>WinRT</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724263" y="1740502"/>
            <a:ext cx="1422423" cy="274223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9" tIns="146283" rIns="71989"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GB" sz="1599" dirty="0">
                <a:gradFill>
                  <a:gsLst>
                    <a:gs pos="0">
                      <a:srgbClr val="FFFFFF"/>
                    </a:gs>
                    <a:gs pos="100000">
                      <a:srgbClr val="FFFFFF"/>
                    </a:gs>
                  </a:gsLst>
                  <a:lin ang="5400000" scaled="0"/>
                </a:gradFill>
                <a:ea typeface="Segoe UI" pitchFamily="34" charset="0"/>
                <a:cs typeface="Segoe UI" pitchFamily="34" charset="0"/>
              </a:rPr>
              <a:t>Windows Silverlight 8.1 XAML</a:t>
            </a:r>
          </a:p>
          <a:p>
            <a:pPr algn="ctr" defTabSz="932411" fontAlgn="base">
              <a:lnSpc>
                <a:spcPct val="90000"/>
              </a:lnSpc>
              <a:spcBef>
                <a:spcPct val="0"/>
              </a:spcBef>
              <a:spcAft>
                <a:spcPct val="0"/>
              </a:spcAft>
            </a:pPr>
            <a:endParaRPr lang="en-GB" sz="1599" dirty="0">
              <a:gradFill>
                <a:gsLst>
                  <a:gs pos="0">
                    <a:srgbClr val="FFFFFF"/>
                  </a:gs>
                  <a:gs pos="100000">
                    <a:srgbClr val="FFFFFF"/>
                  </a:gs>
                </a:gsLst>
                <a:lin ang="5400000" scaled="0"/>
              </a:gradFill>
              <a:ea typeface="Segoe UI" pitchFamily="34" charset="0"/>
              <a:cs typeface="Segoe UI" pitchFamily="34" charset="0"/>
            </a:endParaRPr>
          </a:p>
          <a:p>
            <a:pPr algn="ctr" defTabSz="932411" fontAlgn="base">
              <a:lnSpc>
                <a:spcPct val="90000"/>
              </a:lnSpc>
              <a:spcBef>
                <a:spcPct val="0"/>
              </a:spcBef>
              <a:spcAft>
                <a:spcPct val="0"/>
              </a:spcAft>
            </a:pPr>
            <a:r>
              <a:rPr lang="en-GB" sz="1599" dirty="0">
                <a:gradFill>
                  <a:gsLst>
                    <a:gs pos="0">
                      <a:srgbClr val="FFFFFF"/>
                    </a:gs>
                    <a:gs pos="100000">
                      <a:srgbClr val="FFFFFF"/>
                    </a:gs>
                  </a:gsLst>
                  <a:lin ang="5400000" scaled="0"/>
                </a:gradFill>
                <a:ea typeface="Segoe UI" pitchFamily="34" charset="0"/>
                <a:cs typeface="Segoe UI" pitchFamily="34" charset="0"/>
              </a:rPr>
              <a:t>C#/VB</a:t>
            </a:r>
          </a:p>
          <a:p>
            <a:pPr algn="ctr" defTabSz="932411" fontAlgn="base">
              <a:lnSpc>
                <a:spcPct val="90000"/>
              </a:lnSpc>
              <a:spcBef>
                <a:spcPct val="0"/>
              </a:spcBef>
              <a:spcAft>
                <a:spcPct val="0"/>
              </a:spcAft>
            </a:pPr>
            <a:endParaRPr lang="en-GB" sz="1599"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725057" y="4667878"/>
            <a:ext cx="1421629" cy="118626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9" tIns="146283" rIns="71989"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GB" sz="1399" dirty="0" err="1">
                <a:gradFill>
                  <a:gsLst>
                    <a:gs pos="0">
                      <a:srgbClr val="FFFFFF"/>
                    </a:gs>
                    <a:gs pos="100000">
                      <a:srgbClr val="FFFFFF"/>
                    </a:gs>
                  </a:gsLst>
                  <a:lin ang="5400000" scaled="0"/>
                </a:gradFill>
                <a:ea typeface="Segoe UI" pitchFamily="34" charset="0"/>
                <a:cs typeface="Segoe UI" pitchFamily="34" charset="0"/>
              </a:rPr>
              <a:t>WinRT</a:t>
            </a:r>
            <a:endParaRPr lang="en-GB" sz="180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6203151" y="4482740"/>
            <a:ext cx="1439809" cy="189638"/>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GB" sz="1599" dirty="0">
                <a:gradFill>
                  <a:gsLst>
                    <a:gs pos="0">
                      <a:srgbClr val="FFFFFF"/>
                    </a:gs>
                    <a:gs pos="100000">
                      <a:srgbClr val="FFFFFF"/>
                    </a:gs>
                  </a:gsLst>
                  <a:lin ang="5400000" scaled="0"/>
                </a:gradFill>
                <a:ea typeface="Segoe UI" pitchFamily="34" charset="0"/>
                <a:cs typeface="Segoe UI" pitchFamily="34" charset="0"/>
              </a:rPr>
              <a:t>.</a:t>
            </a:r>
            <a:r>
              <a:rPr lang="en-GB" sz="1399" dirty="0">
                <a:gradFill>
                  <a:gsLst>
                    <a:gs pos="0">
                      <a:srgbClr val="FFFFFF"/>
                    </a:gs>
                    <a:gs pos="100000">
                      <a:srgbClr val="FFFFFF"/>
                    </a:gs>
                  </a:gsLst>
                  <a:lin ang="5400000" scaled="0"/>
                </a:gradFill>
                <a:ea typeface="Segoe UI" pitchFamily="34" charset="0"/>
                <a:cs typeface="Segoe UI" pitchFamily="34" charset="0"/>
              </a:rPr>
              <a:t>NET BCL</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9235702" y="4464077"/>
            <a:ext cx="1491197" cy="231919"/>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GB" sz="1599" dirty="0">
                <a:gradFill>
                  <a:gsLst>
                    <a:gs pos="0">
                      <a:srgbClr val="FFFFFF"/>
                    </a:gs>
                    <a:gs pos="100000">
                      <a:srgbClr val="FFFFFF"/>
                    </a:gs>
                  </a:gsLst>
                  <a:lin ang="5400000" scaled="0"/>
                </a:gradFill>
                <a:ea typeface="Segoe UI" pitchFamily="34" charset="0"/>
                <a:cs typeface="Segoe UI" pitchFamily="34" charset="0"/>
              </a:rPr>
              <a:t>.</a:t>
            </a:r>
            <a:r>
              <a:rPr lang="en-GB" sz="1399" dirty="0">
                <a:gradFill>
                  <a:gsLst>
                    <a:gs pos="0">
                      <a:srgbClr val="FFFFFF"/>
                    </a:gs>
                    <a:gs pos="100000">
                      <a:srgbClr val="FFFFFF"/>
                    </a:gs>
                  </a:gsLst>
                  <a:lin ang="5400000" scaled="0"/>
                </a:gradFill>
                <a:ea typeface="Segoe UI" pitchFamily="34" charset="0"/>
                <a:cs typeface="Segoe UI" pitchFamily="34" charset="0"/>
              </a:rPr>
              <a:t>NET BCL</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2561157" y="6074445"/>
            <a:ext cx="7832953" cy="794278"/>
          </a:xfrm>
          <a:prstGeom prst="rect">
            <a:avLst/>
          </a:prstGeom>
          <a:noFill/>
        </p:spPr>
        <p:txBody>
          <a:bodyPr wrap="square" lIns="182854" tIns="146283" rIns="182854" bIns="146283" rtlCol="0">
            <a:spAutoFit/>
          </a:bodyPr>
          <a:lstStyle/>
          <a:p>
            <a:pPr marL="388591" indent="-388591">
              <a:lnSpc>
                <a:spcPct val="90000"/>
              </a:lnSpc>
              <a:buFont typeface="Arial" panose="020B0604020202020204" pitchFamily="34" charset="0"/>
              <a:buChar char="•"/>
            </a:pPr>
            <a:r>
              <a:rPr lang="en-GB" sz="1801" dirty="0">
                <a:gradFill>
                  <a:gsLst>
                    <a:gs pos="2917">
                      <a:schemeClr val="tx1"/>
                    </a:gs>
                    <a:gs pos="30000">
                      <a:schemeClr val="tx1"/>
                    </a:gs>
                  </a:gsLst>
                  <a:lin ang="5400000" scaled="0"/>
                </a:gradFill>
              </a:rPr>
              <a:t>Las apps para Windows Phone 7.x/8.0 </a:t>
            </a:r>
            <a:r>
              <a:rPr lang="en-GB" sz="1801" dirty="0" err="1">
                <a:gradFill>
                  <a:gsLst>
                    <a:gs pos="2917">
                      <a:schemeClr val="tx1"/>
                    </a:gs>
                    <a:gs pos="30000">
                      <a:schemeClr val="tx1"/>
                    </a:gs>
                  </a:gsLst>
                  <a:lin ang="5400000" scaled="0"/>
                </a:gradFill>
              </a:rPr>
              <a:t>funcionan</a:t>
            </a:r>
            <a:r>
              <a:rPr lang="en-GB" sz="1801" dirty="0">
                <a:gradFill>
                  <a:gsLst>
                    <a:gs pos="2917">
                      <a:schemeClr val="tx1"/>
                    </a:gs>
                    <a:gs pos="30000">
                      <a:schemeClr val="tx1"/>
                    </a:gs>
                  </a:gsLst>
                  <a:lin ang="5400000" scaled="0"/>
                </a:gradFill>
              </a:rPr>
              <a:t> en Windows Phone 8.1 sin </a:t>
            </a:r>
            <a:r>
              <a:rPr lang="en-GB" sz="1801" dirty="0" err="1">
                <a:gradFill>
                  <a:gsLst>
                    <a:gs pos="2917">
                      <a:schemeClr val="tx1"/>
                    </a:gs>
                    <a:gs pos="30000">
                      <a:schemeClr val="tx1"/>
                    </a:gs>
                  </a:gsLst>
                  <a:lin ang="5400000" scaled="0"/>
                </a:gradFill>
              </a:rPr>
              <a:t>necesidad</a:t>
            </a:r>
            <a:r>
              <a:rPr lang="en-GB" sz="1801" dirty="0">
                <a:gradFill>
                  <a:gsLst>
                    <a:gs pos="2917">
                      <a:schemeClr val="tx1"/>
                    </a:gs>
                    <a:gs pos="30000">
                      <a:schemeClr val="tx1"/>
                    </a:gs>
                  </a:gsLst>
                  <a:lin ang="5400000" scaled="0"/>
                </a:gradFill>
              </a:rPr>
              <a:t> de </a:t>
            </a:r>
            <a:r>
              <a:rPr lang="en-GB" sz="1801" dirty="0" err="1">
                <a:gradFill>
                  <a:gsLst>
                    <a:gs pos="2917">
                      <a:schemeClr val="tx1"/>
                    </a:gs>
                    <a:gs pos="30000">
                      <a:schemeClr val="tx1"/>
                    </a:gs>
                  </a:gsLst>
                  <a:lin ang="5400000" scaled="0"/>
                </a:gradFill>
              </a:rPr>
              <a:t>realizar</a:t>
            </a:r>
            <a:r>
              <a:rPr lang="en-GB" sz="1801" dirty="0">
                <a:gradFill>
                  <a:gsLst>
                    <a:gs pos="2917">
                      <a:schemeClr val="tx1"/>
                    </a:gs>
                    <a:gs pos="30000">
                      <a:schemeClr val="tx1"/>
                    </a:gs>
                  </a:gsLst>
                  <a:lin ang="5400000" scaled="0"/>
                </a:gradFill>
              </a:rPr>
              <a:t> </a:t>
            </a:r>
            <a:r>
              <a:rPr lang="en-GB" sz="1801" dirty="0" err="1">
                <a:gradFill>
                  <a:gsLst>
                    <a:gs pos="2917">
                      <a:schemeClr val="tx1"/>
                    </a:gs>
                    <a:gs pos="30000">
                      <a:schemeClr val="tx1"/>
                    </a:gs>
                  </a:gsLst>
                  <a:lin ang="5400000" scaled="0"/>
                </a:gradFill>
              </a:rPr>
              <a:t>cambios</a:t>
            </a:r>
            <a:endParaRPr lang="en-GB" sz="1801" dirty="0">
              <a:gradFill>
                <a:gsLst>
                  <a:gs pos="2917">
                    <a:schemeClr val="tx1"/>
                  </a:gs>
                  <a:gs pos="30000">
                    <a:schemeClr val="tx1"/>
                  </a:gs>
                </a:gsLst>
                <a:lin ang="5400000" scaled="0"/>
              </a:gradFill>
            </a:endParaRPr>
          </a:p>
        </p:txBody>
      </p:sp>
      <p:grpSp>
        <p:nvGrpSpPr>
          <p:cNvPr id="36" name="Group 35"/>
          <p:cNvGrpSpPr/>
          <p:nvPr/>
        </p:nvGrpSpPr>
        <p:grpSpPr>
          <a:xfrm>
            <a:off x="1188247" y="2777682"/>
            <a:ext cx="723291" cy="643785"/>
            <a:chOff x="2533718" y="3886991"/>
            <a:chExt cx="1017519" cy="905670"/>
          </a:xfrm>
        </p:grpSpPr>
        <p:sp>
          <p:nvSpPr>
            <p:cNvPr id="34" name="Rectangle 33"/>
            <p:cNvSpPr/>
            <p:nvPr/>
          </p:nvSpPr>
          <p:spPr bwMode="auto">
            <a:xfrm>
              <a:off x="2533718" y="3886991"/>
              <a:ext cx="1017519" cy="90567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2" descr="Unity 3D logo.png">
              <a:hlinkClick r:id="rId3"/>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60637" y="4051295"/>
              <a:ext cx="971217" cy="535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1964573" y="2777683"/>
            <a:ext cx="721931" cy="657047"/>
            <a:chOff x="2645595" y="4180535"/>
            <a:chExt cx="1078358" cy="905670"/>
          </a:xfrm>
        </p:grpSpPr>
        <p:sp>
          <p:nvSpPr>
            <p:cNvPr id="37" name="Rectangle 36"/>
            <p:cNvSpPr/>
            <p:nvPr/>
          </p:nvSpPr>
          <p:spPr bwMode="auto">
            <a:xfrm>
              <a:off x="2645595" y="4180535"/>
              <a:ext cx="1017519" cy="90567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8656" y="4438764"/>
              <a:ext cx="1055297" cy="327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Group 38"/>
          <p:cNvGrpSpPr/>
          <p:nvPr/>
        </p:nvGrpSpPr>
        <p:grpSpPr>
          <a:xfrm>
            <a:off x="1182781" y="3469865"/>
            <a:ext cx="722297" cy="657047"/>
            <a:chOff x="2635291" y="5406626"/>
            <a:chExt cx="1017519" cy="905670"/>
          </a:xfrm>
        </p:grpSpPr>
        <p:sp>
          <p:nvSpPr>
            <p:cNvPr id="35" name="Rectangle 34"/>
            <p:cNvSpPr/>
            <p:nvPr/>
          </p:nvSpPr>
          <p:spPr bwMode="auto">
            <a:xfrm>
              <a:off x="2635291" y="5406626"/>
              <a:ext cx="1017519" cy="90567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20087" y="5450190"/>
              <a:ext cx="875295" cy="82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2" name="Rectangle 41"/>
          <p:cNvSpPr/>
          <p:nvPr/>
        </p:nvSpPr>
        <p:spPr bwMode="auto">
          <a:xfrm>
            <a:off x="1968757" y="3469865"/>
            <a:ext cx="681202" cy="65704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1821544" y="3551523"/>
            <a:ext cx="908052" cy="461494"/>
          </a:xfrm>
          <a:prstGeom prst="rect">
            <a:avLst/>
          </a:prstGeom>
          <a:noFill/>
        </p:spPr>
        <p:txBody>
          <a:bodyPr wrap="square" lIns="182854" tIns="146283" rIns="182854" bIns="146283" rtlCol="0">
            <a:spAutoFit/>
          </a:bodyPr>
          <a:lstStyle/>
          <a:p>
            <a:pPr>
              <a:lnSpc>
                <a:spcPct val="90000"/>
              </a:lnSpc>
            </a:pPr>
            <a:r>
              <a:rPr lang="en-GB" sz="1199" dirty="0">
                <a:gradFill>
                  <a:gsLst>
                    <a:gs pos="2917">
                      <a:schemeClr val="tx1"/>
                    </a:gs>
                    <a:gs pos="30000">
                      <a:schemeClr val="tx1"/>
                    </a:gs>
                  </a:gsLst>
                  <a:lin ang="5400000" scaled="0"/>
                </a:gradFill>
              </a:rPr>
              <a:t>…others</a:t>
            </a:r>
          </a:p>
        </p:txBody>
      </p:sp>
      <p:sp>
        <p:nvSpPr>
          <p:cNvPr id="44" name="Rectangle 43"/>
          <p:cNvSpPr/>
          <p:nvPr/>
        </p:nvSpPr>
        <p:spPr bwMode="auto">
          <a:xfrm>
            <a:off x="9240356" y="1734397"/>
            <a:ext cx="1486544" cy="2742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9" tIns="146283" rIns="71989"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endParaRPr lang="en-GB" sz="15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364602" y="1899714"/>
            <a:ext cx="1245501" cy="232850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985" tIns="107985" rIns="71989" bIns="146283" numCol="1" spcCol="0" rtlCol="0" fromWordArt="0" anchor="ctr" anchorCtr="0" forceAA="0" compatLnSpc="1">
            <a:prstTxWarp prst="textNoShape">
              <a:avLst/>
            </a:prstTxWarp>
            <a:noAutofit/>
          </a:bodyPr>
          <a:lstStyle/>
          <a:p>
            <a:pPr algn="ctr" defTabSz="932411" fontAlgn="base">
              <a:lnSpc>
                <a:spcPct val="90000"/>
              </a:lnSpc>
              <a:spcBef>
                <a:spcPct val="0"/>
              </a:spcBef>
              <a:spcAft>
                <a:spcPct val="0"/>
              </a:spcAft>
            </a:pPr>
            <a:r>
              <a:rPr lang="en-GB" sz="1599" dirty="0">
                <a:gradFill>
                  <a:gsLst>
                    <a:gs pos="0">
                      <a:srgbClr val="FFFFFF"/>
                    </a:gs>
                    <a:gs pos="100000">
                      <a:srgbClr val="FFFFFF"/>
                    </a:gs>
                  </a:gsLst>
                  <a:lin ang="0" scaled="0"/>
                </a:gradFill>
                <a:ea typeface="Segoe UI" pitchFamily="34" charset="0"/>
                <a:cs typeface="Segoe UI" pitchFamily="34" charset="0"/>
              </a:rPr>
              <a:t>XAML + Web-Browser control hybrid Web apps</a:t>
            </a:r>
          </a:p>
        </p:txBody>
      </p:sp>
      <p:sp>
        <p:nvSpPr>
          <p:cNvPr id="41" name="TextBox 40"/>
          <p:cNvSpPr txBox="1"/>
          <p:nvPr/>
        </p:nvSpPr>
        <p:spPr>
          <a:xfrm>
            <a:off x="9279304" y="946346"/>
            <a:ext cx="1447594" cy="849421"/>
          </a:xfrm>
          <a:prstGeom prst="rect">
            <a:avLst/>
          </a:prstGeom>
          <a:noFill/>
        </p:spPr>
        <p:txBody>
          <a:bodyPr wrap="square" lIns="182854" tIns="146283" rIns="182854" bIns="146283" rtlCol="0">
            <a:spAutoFit/>
          </a:bodyPr>
          <a:lstStyle/>
          <a:p>
            <a:pPr algn="ctr">
              <a:lnSpc>
                <a:spcPct val="90000"/>
              </a:lnSpc>
            </a:pPr>
            <a:r>
              <a:rPr lang="en-GB" sz="2000" dirty="0">
                <a:gradFill>
                  <a:gsLst>
                    <a:gs pos="2917">
                      <a:schemeClr val="tx1"/>
                    </a:gs>
                    <a:gs pos="30000">
                      <a:schemeClr val="tx1"/>
                    </a:gs>
                  </a:gsLst>
                  <a:lin ang="5400000" scaled="0"/>
                </a:gradFill>
              </a:rPr>
              <a:t>XAML +HTML</a:t>
            </a:r>
            <a:endParaRPr lang="en-GB" sz="2400" dirty="0">
              <a:gradFill>
                <a:gsLst>
                  <a:gs pos="2917">
                    <a:schemeClr val="tx1"/>
                  </a:gs>
                  <a:gs pos="30000">
                    <a:schemeClr val="tx1"/>
                  </a:gs>
                </a:gsLst>
                <a:lin ang="5400000" scaled="0"/>
              </a:gradFill>
            </a:endParaRPr>
          </a:p>
        </p:txBody>
      </p:sp>
      <p:sp>
        <p:nvSpPr>
          <p:cNvPr id="43" name="Rectangle 42"/>
          <p:cNvSpPr/>
          <p:nvPr/>
        </p:nvSpPr>
        <p:spPr bwMode="auto">
          <a:xfrm>
            <a:off x="7720243" y="4476537"/>
            <a:ext cx="1426444" cy="202962"/>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r>
              <a:rPr lang="en-GB" sz="1599" dirty="0">
                <a:gradFill>
                  <a:gsLst>
                    <a:gs pos="0">
                      <a:srgbClr val="FFFFFF"/>
                    </a:gs>
                    <a:gs pos="100000">
                      <a:srgbClr val="FFFFFF"/>
                    </a:gs>
                  </a:gsLst>
                  <a:lin ang="5400000" scaled="0"/>
                </a:gradFill>
                <a:ea typeface="Segoe UI" pitchFamily="34" charset="0"/>
                <a:cs typeface="Segoe UI" pitchFamily="34" charset="0"/>
              </a:rPr>
              <a:t>.</a:t>
            </a:r>
            <a:r>
              <a:rPr lang="en-GB" sz="1399" dirty="0">
                <a:gradFill>
                  <a:gsLst>
                    <a:gs pos="0">
                      <a:srgbClr val="FFFFFF"/>
                    </a:gs>
                    <a:gs pos="100000">
                      <a:srgbClr val="FFFFFF"/>
                    </a:gs>
                  </a:gsLst>
                  <a:lin ang="5400000" scaled="0"/>
                </a:gradFill>
                <a:ea typeface="Segoe UI" pitchFamily="34" charset="0"/>
                <a:cs typeface="Segoe UI" pitchFamily="34" charset="0"/>
              </a:rPr>
              <a:t>NET BCL</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777804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2"/>
          </p:nvPr>
        </p:nvSpPr>
        <p:spPr>
          <a:xfrm>
            <a:off x="622616" y="1202547"/>
            <a:ext cx="11288467" cy="4052007"/>
          </a:xfrm>
        </p:spPr>
        <p:txBody>
          <a:bodyPr/>
          <a:lstStyle/>
          <a:p>
            <a:r>
              <a:rPr lang="es-ES" sz="11967" dirty="0"/>
              <a:t>Aplicaciones Universales</a:t>
            </a:r>
            <a:endParaRPr lang="en-GB" sz="11967" dirty="0"/>
          </a:p>
        </p:txBody>
      </p:sp>
    </p:spTree>
    <p:extLst>
      <p:ext uri="{BB962C8B-B14F-4D97-AF65-F5344CB8AC3E}">
        <p14:creationId xmlns:p14="http://schemas.microsoft.com/office/powerpoint/2010/main" val="169527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004447"/>
          </a:xfrm>
        </p:spPr>
        <p:txBody>
          <a:bodyPr/>
          <a:lstStyle/>
          <a:p>
            <a:r>
              <a:rPr lang="en-US" sz="2800" dirty="0" err="1" smtClean="0"/>
              <a:t>Puedes</a:t>
            </a:r>
            <a:r>
              <a:rPr lang="en-US" sz="2800" dirty="0" smtClean="0"/>
              <a:t> </a:t>
            </a:r>
            <a:r>
              <a:rPr lang="en-US" sz="2800" dirty="0" err="1" smtClean="0"/>
              <a:t>crear</a:t>
            </a:r>
            <a:r>
              <a:rPr lang="en-US" sz="2800" dirty="0" smtClean="0"/>
              <a:t> </a:t>
            </a:r>
            <a:r>
              <a:rPr lang="en-US" sz="2800" dirty="0" err="1" smtClean="0"/>
              <a:t>una</a:t>
            </a:r>
            <a:r>
              <a:rPr lang="en-US" sz="2800" dirty="0" smtClean="0"/>
              <a:t> </a:t>
            </a:r>
            <a:r>
              <a:rPr lang="en-US" sz="2800" dirty="0" err="1" smtClean="0"/>
              <a:t>aplicación</a:t>
            </a:r>
            <a:r>
              <a:rPr lang="en-US" sz="2800" dirty="0" smtClean="0"/>
              <a:t> </a:t>
            </a:r>
            <a:r>
              <a:rPr lang="en-US" sz="2800" dirty="0" err="1" smtClean="0"/>
              <a:t>que</a:t>
            </a:r>
            <a:r>
              <a:rPr lang="en-US" sz="2800" dirty="0" smtClean="0"/>
              <a:t> </a:t>
            </a:r>
            <a:r>
              <a:rPr lang="en-US" sz="2800" dirty="0" err="1" smtClean="0"/>
              <a:t>tenga</a:t>
            </a:r>
            <a:r>
              <a:rPr lang="en-US" sz="2800" dirty="0" smtClean="0"/>
              <a:t> </a:t>
            </a:r>
            <a:r>
              <a:rPr lang="en-US" sz="2800" dirty="0" err="1" smtClean="0"/>
              <a:t>como</a:t>
            </a:r>
            <a:r>
              <a:rPr lang="en-US" sz="2800" dirty="0" smtClean="0"/>
              <a:t> </a:t>
            </a:r>
            <a:r>
              <a:rPr lang="en-US" sz="2800" dirty="0" err="1" smtClean="0"/>
              <a:t>plataformas</a:t>
            </a:r>
            <a:r>
              <a:rPr lang="en-US" sz="2800" dirty="0" smtClean="0"/>
              <a:t> </a:t>
            </a:r>
            <a:r>
              <a:rPr lang="en-US" sz="2800" dirty="0" err="1" smtClean="0"/>
              <a:t>objetivo</a:t>
            </a:r>
            <a:r>
              <a:rPr lang="en-US" sz="2800" dirty="0" smtClean="0"/>
              <a:t> Windows y Windows Phone</a:t>
            </a:r>
          </a:p>
          <a:p>
            <a:r>
              <a:rPr lang="en-US" sz="2800" dirty="0" err="1"/>
              <a:t>Una</a:t>
            </a:r>
            <a:r>
              <a:rPr lang="en-US" sz="2800" b="1" dirty="0"/>
              <a:t> </a:t>
            </a:r>
            <a:r>
              <a:rPr lang="en-US" sz="2800" b="1" dirty="0" err="1"/>
              <a:t>solución</a:t>
            </a:r>
            <a:r>
              <a:rPr lang="en-US" sz="2800" b="1" dirty="0"/>
              <a:t>, </a:t>
            </a:r>
            <a:r>
              <a:rPr lang="en-US" sz="2800" dirty="0" err="1"/>
              <a:t>tres</a:t>
            </a:r>
            <a:r>
              <a:rPr lang="en-US" sz="2800" dirty="0"/>
              <a:t> </a:t>
            </a:r>
            <a:r>
              <a:rPr lang="en-US" sz="2800" b="1" dirty="0" err="1"/>
              <a:t>proyectos</a:t>
            </a:r>
            <a:r>
              <a:rPr lang="en-US" sz="2800" b="1" dirty="0"/>
              <a:t> </a:t>
            </a:r>
            <a:endParaRPr lang="en-US" sz="2800" dirty="0"/>
          </a:p>
          <a:p>
            <a:r>
              <a:rPr lang="en-US" sz="2800" dirty="0"/>
              <a:t>Soporte para  </a:t>
            </a:r>
            <a:r>
              <a:rPr lang="en-US" sz="2800" b="1" dirty="0"/>
              <a:t>C#, C++ </a:t>
            </a:r>
            <a:r>
              <a:rPr lang="en-US" sz="2800" dirty="0"/>
              <a:t>y </a:t>
            </a:r>
            <a:r>
              <a:rPr lang="en-US" sz="2800" b="1" dirty="0" smtClean="0"/>
              <a:t>JavaScript</a:t>
            </a:r>
            <a:endParaRPr lang="en-US" sz="2800" dirty="0"/>
          </a:p>
          <a:p>
            <a:r>
              <a:rPr lang="en-US" sz="2800" dirty="0" err="1"/>
              <a:t>Podemos</a:t>
            </a:r>
            <a:r>
              <a:rPr lang="en-US" sz="2800" dirty="0"/>
              <a:t> </a:t>
            </a:r>
            <a:r>
              <a:rPr lang="en-US" sz="2800" dirty="0" err="1"/>
              <a:t>crear</a:t>
            </a:r>
            <a:r>
              <a:rPr lang="en-US" sz="2800" dirty="0"/>
              <a:t> </a:t>
            </a:r>
            <a:r>
              <a:rPr lang="en-US" sz="2800" dirty="0" err="1"/>
              <a:t>aplicaciones</a:t>
            </a:r>
            <a:r>
              <a:rPr lang="en-US" sz="2800" dirty="0"/>
              <a:t> </a:t>
            </a:r>
            <a:r>
              <a:rPr lang="en-US" sz="2800" dirty="0" err="1"/>
              <a:t>Universales</a:t>
            </a:r>
            <a:r>
              <a:rPr lang="en-US" sz="2800" dirty="0"/>
              <a:t> </a:t>
            </a:r>
            <a:r>
              <a:rPr lang="en-US" sz="2800" dirty="0" err="1"/>
              <a:t>usando</a:t>
            </a:r>
            <a:r>
              <a:rPr lang="en-US" sz="2800" dirty="0"/>
              <a:t> </a:t>
            </a:r>
            <a:r>
              <a:rPr lang="en-US" sz="2800" dirty="0" err="1"/>
              <a:t>plantillas</a:t>
            </a:r>
            <a:r>
              <a:rPr lang="en-US" sz="2800" dirty="0"/>
              <a:t> de Visual Studio, o  </a:t>
            </a:r>
            <a:r>
              <a:rPr lang="en-US" sz="2800" dirty="0" err="1"/>
              <a:t>migrando</a:t>
            </a:r>
            <a:r>
              <a:rPr lang="en-US" sz="2800" dirty="0"/>
              <a:t> </a:t>
            </a:r>
            <a:r>
              <a:rPr lang="en-US" sz="2800" dirty="0" err="1"/>
              <a:t>desde</a:t>
            </a:r>
            <a:r>
              <a:rPr lang="en-US" sz="2800" dirty="0"/>
              <a:t> Apps Windows 8.1 / Windows Phone </a:t>
            </a:r>
            <a:r>
              <a:rPr lang="en-US" sz="2800" dirty="0" smtClean="0"/>
              <a:t>8.1</a:t>
            </a:r>
            <a:endParaRPr lang="en-US" sz="3200" dirty="0"/>
          </a:p>
          <a:p>
            <a:r>
              <a:rPr lang="en-US" sz="2800" dirty="0" smtClean="0"/>
              <a:t>No </a:t>
            </a:r>
            <a:r>
              <a:rPr lang="en-US" sz="2800" dirty="0" err="1" smtClean="0"/>
              <a:t>es</a:t>
            </a:r>
            <a:r>
              <a:rPr lang="en-US" sz="2800" dirty="0" smtClean="0"/>
              <a:t> (</a:t>
            </a:r>
            <a:r>
              <a:rPr lang="en-US" sz="2800" dirty="0" err="1" smtClean="0"/>
              <a:t>por</a:t>
            </a:r>
            <a:r>
              <a:rPr lang="en-US" sz="2800" dirty="0" smtClean="0"/>
              <a:t> </a:t>
            </a:r>
            <a:r>
              <a:rPr lang="en-US" sz="2800" dirty="0" err="1" smtClean="0"/>
              <a:t>ahora</a:t>
            </a:r>
            <a:r>
              <a:rPr lang="en-US" sz="2800" dirty="0" smtClean="0"/>
              <a:t>):</a:t>
            </a:r>
          </a:p>
          <a:p>
            <a:pPr lvl="1"/>
            <a:r>
              <a:rPr lang="en-US" sz="2000" dirty="0" smtClean="0"/>
              <a:t>Un </a:t>
            </a:r>
            <a:r>
              <a:rPr lang="en-US" sz="2000" dirty="0" err="1" smtClean="0"/>
              <a:t>único</a:t>
            </a:r>
            <a:r>
              <a:rPr lang="en-US" sz="2000" dirty="0" smtClean="0"/>
              <a:t> </a:t>
            </a:r>
            <a:r>
              <a:rPr lang="en-US" sz="2000" dirty="0" err="1" smtClean="0"/>
              <a:t>binario</a:t>
            </a:r>
            <a:endParaRPr lang="en-US" sz="2000" dirty="0" smtClean="0"/>
          </a:p>
          <a:p>
            <a:pPr lvl="1"/>
            <a:r>
              <a:rPr lang="en-US" sz="2000" dirty="0" err="1" smtClean="0"/>
              <a:t>Una</a:t>
            </a:r>
            <a:r>
              <a:rPr lang="en-US" sz="2000" dirty="0" smtClean="0"/>
              <a:t> App HTML/JavaScript (Cordova)</a:t>
            </a:r>
          </a:p>
          <a:p>
            <a:pPr lvl="1"/>
            <a:r>
              <a:rPr lang="en-US" sz="2000" dirty="0" smtClean="0"/>
              <a:t>Un </a:t>
            </a:r>
            <a:r>
              <a:rPr lang="en-US" sz="2000" dirty="0" err="1" smtClean="0"/>
              <a:t>binario</a:t>
            </a:r>
            <a:r>
              <a:rPr lang="en-US" sz="2000" dirty="0" smtClean="0"/>
              <a:t> no Windows (Xamarin)</a:t>
            </a:r>
          </a:p>
          <a:p>
            <a:pPr lvl="2"/>
            <a:r>
              <a:rPr lang="en-US" sz="2000" dirty="0" err="1" smtClean="0"/>
              <a:t>Ios</a:t>
            </a:r>
            <a:endParaRPr lang="en-US" sz="2000" dirty="0" smtClean="0"/>
          </a:p>
          <a:p>
            <a:pPr lvl="2"/>
            <a:r>
              <a:rPr lang="en-US" sz="2000" dirty="0" smtClean="0"/>
              <a:t>Android</a:t>
            </a:r>
          </a:p>
        </p:txBody>
      </p:sp>
      <p:sp>
        <p:nvSpPr>
          <p:cNvPr id="3" name="Title 2"/>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es</a:t>
            </a:r>
            <a:r>
              <a:rPr lang="en-US" dirty="0" smtClean="0"/>
              <a:t> </a:t>
            </a:r>
            <a:r>
              <a:rPr lang="en-US" dirty="0" err="1" smtClean="0"/>
              <a:t>una</a:t>
            </a:r>
            <a:r>
              <a:rPr lang="en-US" dirty="0" smtClean="0"/>
              <a:t> </a:t>
            </a:r>
            <a:r>
              <a:rPr lang="en-US" dirty="0" err="1" smtClean="0"/>
              <a:t>Aplicación</a:t>
            </a:r>
            <a:r>
              <a:rPr lang="en-US" dirty="0" smtClean="0"/>
              <a:t> Universal?</a:t>
            </a:r>
            <a:endParaRPr lang="en-US" dirty="0"/>
          </a:p>
        </p:txBody>
      </p:sp>
      <p:pic>
        <p:nvPicPr>
          <p:cNvPr id="5" name="Picture 9"/>
          <p:cNvPicPr>
            <a:picLocks noChangeAspect="1"/>
          </p:cNvPicPr>
          <p:nvPr/>
        </p:nvPicPr>
        <p:blipFill>
          <a:blip r:embed="rId2"/>
          <a:stretch>
            <a:fillRect/>
          </a:stretch>
        </p:blipFill>
        <p:spPr>
          <a:xfrm>
            <a:off x="11279219" y="4860289"/>
            <a:ext cx="533400" cy="1051113"/>
          </a:xfrm>
          <a:prstGeom prst="rect">
            <a:avLst/>
          </a:prstGeom>
        </p:spPr>
      </p:pic>
      <p:pic>
        <p:nvPicPr>
          <p:cNvPr id="7" name="Picture 10"/>
          <p:cNvPicPr>
            <a:picLocks noChangeAspect="1"/>
          </p:cNvPicPr>
          <p:nvPr/>
        </p:nvPicPr>
        <p:blipFill>
          <a:blip r:embed="rId3"/>
          <a:stretch>
            <a:fillRect/>
          </a:stretch>
        </p:blipFill>
        <p:spPr>
          <a:xfrm>
            <a:off x="8885237" y="5283485"/>
            <a:ext cx="2927382" cy="1215137"/>
          </a:xfrm>
          <a:prstGeom prst="rect">
            <a:avLst/>
          </a:prstGeom>
        </p:spPr>
      </p:pic>
    </p:spTree>
    <p:extLst>
      <p:ext uri="{BB962C8B-B14F-4D97-AF65-F5344CB8AC3E}">
        <p14:creationId xmlns:p14="http://schemas.microsoft.com/office/powerpoint/2010/main" val="72094817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err="1" smtClean="0">
                <a:solidFill>
                  <a:schemeClr val="tx1"/>
                </a:solidFill>
              </a:rPr>
              <a:t>Podemos</a:t>
            </a:r>
            <a:r>
              <a:rPr lang="en-US" sz="5400" dirty="0" smtClean="0">
                <a:solidFill>
                  <a:schemeClr val="tx1"/>
                </a:solidFill>
              </a:rPr>
              <a:t> </a:t>
            </a:r>
            <a:r>
              <a:rPr lang="en-US" sz="5400" dirty="0" err="1" smtClean="0">
                <a:solidFill>
                  <a:schemeClr val="tx1"/>
                </a:solidFill>
              </a:rPr>
              <a:t>adaptar</a:t>
            </a:r>
            <a:r>
              <a:rPr lang="en-US" sz="5400" dirty="0" smtClean="0">
                <a:solidFill>
                  <a:schemeClr val="tx1"/>
                </a:solidFill>
              </a:rPr>
              <a:t> el </a:t>
            </a:r>
            <a:r>
              <a:rPr lang="en-US" sz="5400" dirty="0" err="1" smtClean="0">
                <a:solidFill>
                  <a:schemeClr val="tx1"/>
                </a:solidFill>
              </a:rPr>
              <a:t>diseño</a:t>
            </a:r>
            <a:r>
              <a:rPr lang="en-US" sz="5400" dirty="0" smtClean="0">
                <a:solidFill>
                  <a:schemeClr val="tx1"/>
                </a:solidFill>
              </a:rPr>
              <a:t> a </a:t>
            </a:r>
            <a:r>
              <a:rPr lang="en-US" sz="5400" dirty="0" err="1" smtClean="0">
                <a:solidFill>
                  <a:schemeClr val="tx1"/>
                </a:solidFill>
              </a:rPr>
              <a:t>cada</a:t>
            </a:r>
            <a:r>
              <a:rPr lang="en-US" sz="5400" dirty="0" smtClean="0">
                <a:solidFill>
                  <a:schemeClr val="tx1"/>
                </a:solidFill>
              </a:rPr>
              <a:t> </a:t>
            </a:r>
            <a:r>
              <a:rPr lang="en-US" sz="5400" dirty="0" err="1" smtClean="0">
                <a:solidFill>
                  <a:schemeClr val="tx1"/>
                </a:solidFill>
              </a:rPr>
              <a:t>plataforma</a:t>
            </a:r>
            <a:endParaRPr lang="en-US" sz="5400" dirty="0">
              <a:solidFill>
                <a:schemeClr val="tx1"/>
              </a:solidFill>
            </a:endParaRPr>
          </a:p>
        </p:txBody>
      </p:sp>
      <p:pic>
        <p:nvPicPr>
          <p:cNvPr id="23" name="Desktop 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34238"/>
            <a:ext cx="4915873" cy="3620565"/>
          </a:xfrm>
          <a:prstGeom prst="rect">
            <a:avLst/>
          </a:prstGeom>
        </p:spPr>
      </p:pic>
      <p:pic>
        <p:nvPicPr>
          <p:cNvPr id="24" name="Tablet blan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687" y="2203275"/>
            <a:ext cx="3834013" cy="2307166"/>
          </a:xfrm>
          <a:prstGeom prst="rect">
            <a:avLst/>
          </a:prstGeom>
        </p:spPr>
      </p:pic>
      <p:pic>
        <p:nvPicPr>
          <p:cNvPr id="8" name="Tablet Nik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8793" y="2191905"/>
            <a:ext cx="3852907" cy="2318536"/>
          </a:xfrm>
          <a:prstGeom prst="rect">
            <a:avLst/>
          </a:prstGeom>
        </p:spPr>
      </p:pic>
      <p:pic>
        <p:nvPicPr>
          <p:cNvPr id="25" name="Desktop Nik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2034239"/>
            <a:ext cx="4915873" cy="2766022"/>
          </a:xfrm>
          <a:prstGeom prst="rect">
            <a:avLst/>
          </a:prstGeom>
        </p:spPr>
      </p:pic>
      <p:pic>
        <p:nvPicPr>
          <p:cNvPr id="12" name="Phone blank"/>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0456605" y="2203274"/>
            <a:ext cx="1204605" cy="2322865"/>
          </a:xfrm>
          <a:prstGeom prst="rect">
            <a:avLst/>
          </a:prstGeom>
        </p:spPr>
      </p:pic>
      <p:pic>
        <p:nvPicPr>
          <p:cNvPr id="9" name="Phone Nik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7727" y="2191905"/>
            <a:ext cx="1202360" cy="2318536"/>
          </a:xfrm>
          <a:prstGeom prst="rect">
            <a:avLst/>
          </a:prstGeom>
        </p:spPr>
      </p:pic>
      <p:pic>
        <p:nvPicPr>
          <p:cNvPr id="11" name="Sliding keyboar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3854" y="4586163"/>
            <a:ext cx="4603895" cy="694421"/>
          </a:xfrm>
          <a:prstGeom prst="rect">
            <a:avLst/>
          </a:prstGeom>
        </p:spPr>
      </p:pic>
      <p:pic>
        <p:nvPicPr>
          <p:cNvPr id="18" name="Pe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685172">
            <a:off x="5545481" y="4197824"/>
            <a:ext cx="1117657" cy="647973"/>
          </a:xfrm>
          <a:prstGeom prst="rect">
            <a:avLst/>
          </a:prstGeom>
        </p:spPr>
      </p:pic>
    </p:spTree>
    <p:extLst>
      <p:ext uri="{BB962C8B-B14F-4D97-AF65-F5344CB8AC3E}">
        <p14:creationId xmlns:p14="http://schemas.microsoft.com/office/powerpoint/2010/main" val="44902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4327 2.46482E-6 L 0 2.46482E-6 " pathEditMode="relative" rAng="0" ptsTypes="AA">
                                      <p:cBhvr>
                                        <p:cTn id="9" dur="800" fill="hold"/>
                                        <p:tgtEl>
                                          <p:spTgt spid="3"/>
                                        </p:tgtEl>
                                        <p:attrNameLst>
                                          <p:attrName>ppt_x</p:attrName>
                                          <p:attrName>ppt_y</p:attrName>
                                        </p:attrNameLst>
                                      </p:cBhvr>
                                      <p:rCtr x="-2170" y="0"/>
                                    </p:animMotion>
                                  </p:childTnLst>
                                </p:cTn>
                              </p:par>
                              <p:par>
                                <p:cTn id="10" presetID="10" presetClass="entr" presetSubtype="0" fill="hold" nodeType="withEffect">
                                  <p:stCondLst>
                                    <p:cond delay="5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nodeType="clickEffect">
                                  <p:stCondLst>
                                    <p:cond delay="0"/>
                                  </p:stCondLst>
                                  <p:childTnLst>
                                    <p:animRot by="5400000">
                                      <p:cBhvr>
                                        <p:cTn id="19" dur="500" fill="hold"/>
                                        <p:tgtEl>
                                          <p:spTgt spid="12"/>
                                        </p:tgtEl>
                                        <p:attrNameLst>
                                          <p:attrName>r</p:attrName>
                                        </p:attrNameLst>
                                      </p:cBhvr>
                                    </p:animRo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pPr marL="0" indent="0">
              <a:buNone/>
            </a:pPr>
            <a:r>
              <a:rPr lang="en-US" dirty="0" smtClean="0"/>
              <a:t>La </a:t>
            </a:r>
            <a:r>
              <a:rPr lang="en-US" dirty="0" err="1" smtClean="0"/>
              <a:t>perspectiva</a:t>
            </a:r>
            <a:r>
              <a:rPr lang="en-US" dirty="0" smtClean="0"/>
              <a:t> del </a:t>
            </a:r>
            <a:r>
              <a:rPr lang="en-US" b="1" dirty="0" err="1" smtClean="0"/>
              <a:t>usuario</a:t>
            </a:r>
            <a:endParaRPr lang="en-US" b="1" dirty="0" smtClean="0"/>
          </a:p>
          <a:p>
            <a:r>
              <a:rPr lang="en-US" dirty="0" err="1" smtClean="0"/>
              <a:t>Visualmente</a:t>
            </a:r>
            <a:r>
              <a:rPr lang="en-US" dirty="0" smtClean="0"/>
              <a:t> </a:t>
            </a:r>
            <a:r>
              <a:rPr lang="en-US" dirty="0" err="1" smtClean="0"/>
              <a:t>similares</a:t>
            </a:r>
            <a:endParaRPr lang="en-US" dirty="0" smtClean="0"/>
          </a:p>
          <a:p>
            <a:r>
              <a:rPr lang="en-US" dirty="0" err="1" smtClean="0"/>
              <a:t>Experiencia</a:t>
            </a:r>
            <a:r>
              <a:rPr lang="en-US" dirty="0" smtClean="0"/>
              <a:t> </a:t>
            </a:r>
            <a:r>
              <a:rPr lang="en-US" dirty="0" err="1" smtClean="0"/>
              <a:t>compartida</a:t>
            </a:r>
            <a:endParaRPr lang="en-US" dirty="0" smtClean="0"/>
          </a:p>
          <a:p>
            <a:r>
              <a:rPr lang="en-US" dirty="0" err="1" smtClean="0"/>
              <a:t>Autenticación</a:t>
            </a:r>
            <a:r>
              <a:rPr lang="en-US" dirty="0" smtClean="0"/>
              <a:t> </a:t>
            </a:r>
            <a:r>
              <a:rPr lang="en-US" dirty="0" err="1" smtClean="0"/>
              <a:t>compartida</a:t>
            </a:r>
            <a:endParaRPr lang="en-US" dirty="0" smtClean="0"/>
          </a:p>
          <a:p>
            <a:r>
              <a:rPr lang="en-US" dirty="0" err="1" smtClean="0"/>
              <a:t>Perfil</a:t>
            </a:r>
            <a:r>
              <a:rPr lang="en-US" dirty="0" smtClean="0"/>
              <a:t>/</a:t>
            </a:r>
            <a:r>
              <a:rPr lang="en-US" dirty="0" err="1" smtClean="0"/>
              <a:t>Otros</a:t>
            </a:r>
            <a:r>
              <a:rPr lang="en-US" dirty="0" smtClean="0"/>
              <a:t> </a:t>
            </a:r>
            <a:r>
              <a:rPr lang="en-US" dirty="0" err="1" smtClean="0"/>
              <a:t>dato</a:t>
            </a:r>
            <a:r>
              <a:rPr lang="en-US" dirty="0" smtClean="0"/>
              <a:t> </a:t>
            </a:r>
            <a:r>
              <a:rPr lang="en-US" dirty="0" err="1" smtClean="0"/>
              <a:t>compartidos</a:t>
            </a:r>
            <a:endParaRPr lang="en-US" dirty="0" smtClean="0"/>
          </a:p>
          <a:p>
            <a:r>
              <a:rPr lang="en-US" dirty="0" smtClean="0"/>
              <a:t>Un </a:t>
            </a:r>
            <a:r>
              <a:rPr lang="en-US" dirty="0" err="1" smtClean="0"/>
              <a:t>único</a:t>
            </a:r>
            <a:r>
              <a:rPr lang="en-US" dirty="0" smtClean="0"/>
              <a:t> </a:t>
            </a:r>
            <a:r>
              <a:rPr lang="en-US" dirty="0" err="1" smtClean="0"/>
              <a:t>pago</a:t>
            </a:r>
            <a:endParaRPr lang="en-US" dirty="0" smtClean="0"/>
          </a:p>
          <a:p>
            <a:r>
              <a:rPr lang="en-US" dirty="0" smtClean="0"/>
              <a:t>IAP </a:t>
            </a:r>
            <a:r>
              <a:rPr lang="en-US" dirty="0" err="1" smtClean="0"/>
              <a:t>compartidos</a:t>
            </a:r>
            <a:endParaRPr lang="en-US" dirty="0" smtClean="0"/>
          </a:p>
        </p:txBody>
      </p:sp>
      <p:sp>
        <p:nvSpPr>
          <p:cNvPr id="3" name="Title 2"/>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significa</a:t>
            </a:r>
            <a:r>
              <a:rPr lang="en-US" dirty="0" smtClean="0"/>
              <a:t> </a:t>
            </a:r>
            <a:r>
              <a:rPr lang="en-US" dirty="0" err="1" smtClean="0"/>
              <a:t>una</a:t>
            </a:r>
            <a:r>
              <a:rPr lang="en-US" dirty="0" smtClean="0"/>
              <a:t> </a:t>
            </a:r>
            <a:r>
              <a:rPr lang="en-US" dirty="0" err="1" smtClean="0"/>
              <a:t>Aplicación</a:t>
            </a:r>
            <a:r>
              <a:rPr lang="en-US" dirty="0" smtClean="0"/>
              <a:t> Universal?</a:t>
            </a:r>
            <a:endParaRPr lang="en-US" dirty="0"/>
          </a:p>
        </p:txBody>
      </p:sp>
      <p:sp>
        <p:nvSpPr>
          <p:cNvPr id="6" name="Universal app icon"/>
          <p:cNvSpPr>
            <a:spLocks noEditPoints="1"/>
          </p:cNvSpPr>
          <p:nvPr/>
        </p:nvSpPr>
        <p:spPr bwMode="auto">
          <a:xfrm>
            <a:off x="11429836" y="395597"/>
            <a:ext cx="734367" cy="716928"/>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317474601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pPr marL="0" indent="0">
              <a:buNone/>
            </a:pPr>
            <a:r>
              <a:rPr lang="en-US" dirty="0" smtClean="0"/>
              <a:t>La </a:t>
            </a:r>
            <a:r>
              <a:rPr lang="en-US" dirty="0" err="1" smtClean="0"/>
              <a:t>perspectiva</a:t>
            </a:r>
            <a:r>
              <a:rPr lang="en-US" dirty="0" smtClean="0"/>
              <a:t> de la </a:t>
            </a:r>
            <a:r>
              <a:rPr lang="en-US" b="1" dirty="0" smtClean="0"/>
              <a:t>Windows Store</a:t>
            </a:r>
          </a:p>
          <a:p>
            <a:r>
              <a:rPr lang="en-US" dirty="0" err="1" smtClean="0"/>
              <a:t>Nombre</a:t>
            </a:r>
            <a:r>
              <a:rPr lang="en-US" dirty="0" smtClean="0"/>
              <a:t> de la App </a:t>
            </a:r>
            <a:r>
              <a:rPr lang="en-US" dirty="0" err="1" smtClean="0"/>
              <a:t>compartido</a:t>
            </a:r>
            <a:endParaRPr lang="en-US" dirty="0" smtClean="0"/>
          </a:p>
          <a:p>
            <a:r>
              <a:rPr lang="en-US" dirty="0" smtClean="0"/>
              <a:t>Se </a:t>
            </a:r>
            <a:r>
              <a:rPr lang="en-US" dirty="0" err="1" smtClean="0"/>
              <a:t>compra</a:t>
            </a:r>
            <a:r>
              <a:rPr lang="en-US" dirty="0" smtClean="0"/>
              <a:t> la App </a:t>
            </a:r>
            <a:r>
              <a:rPr lang="en-US" dirty="0" err="1" smtClean="0"/>
              <a:t>una</a:t>
            </a:r>
            <a:r>
              <a:rPr lang="en-US" dirty="0" smtClean="0"/>
              <a:t> </a:t>
            </a:r>
            <a:r>
              <a:rPr lang="en-US" dirty="0" err="1" smtClean="0"/>
              <a:t>única</a:t>
            </a:r>
            <a:r>
              <a:rPr lang="en-US" dirty="0" smtClean="0"/>
              <a:t> </a:t>
            </a:r>
            <a:r>
              <a:rPr lang="en-US" dirty="0" err="1" smtClean="0"/>
              <a:t>vez</a:t>
            </a:r>
            <a:endParaRPr lang="en-US" dirty="0" smtClean="0"/>
          </a:p>
          <a:p>
            <a:r>
              <a:rPr lang="en-US" dirty="0" smtClean="0"/>
              <a:t>Pago de IAP </a:t>
            </a:r>
            <a:r>
              <a:rPr lang="en-US" dirty="0" err="1" smtClean="0"/>
              <a:t>único</a:t>
            </a:r>
            <a:endParaRPr lang="en-US" dirty="0" smtClean="0"/>
          </a:p>
          <a:p>
            <a:r>
              <a:rPr lang="en-US" dirty="0" smtClean="0"/>
              <a:t>Roaming Data</a:t>
            </a:r>
          </a:p>
          <a:p>
            <a:r>
              <a:rPr lang="en-US" dirty="0" smtClean="0"/>
              <a:t>Canal de </a:t>
            </a:r>
            <a:r>
              <a:rPr lang="en-US" dirty="0" err="1" smtClean="0"/>
              <a:t>notificaciones</a:t>
            </a:r>
            <a:r>
              <a:rPr lang="en-US" dirty="0" smtClean="0"/>
              <a:t> </a:t>
            </a:r>
            <a:r>
              <a:rPr lang="en-US" dirty="0" err="1" smtClean="0"/>
              <a:t>compartido</a:t>
            </a:r>
            <a:endParaRPr lang="en-US" dirty="0" smtClean="0"/>
          </a:p>
        </p:txBody>
      </p:sp>
      <p:sp>
        <p:nvSpPr>
          <p:cNvPr id="3" name="Title 2"/>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significa</a:t>
            </a:r>
            <a:r>
              <a:rPr lang="en-US" dirty="0" smtClean="0"/>
              <a:t> </a:t>
            </a:r>
            <a:r>
              <a:rPr lang="en-US" dirty="0" err="1" smtClean="0"/>
              <a:t>una</a:t>
            </a:r>
            <a:r>
              <a:rPr lang="en-US" dirty="0" smtClean="0"/>
              <a:t> </a:t>
            </a:r>
            <a:r>
              <a:rPr lang="en-US" dirty="0" err="1" smtClean="0"/>
              <a:t>Aplicación</a:t>
            </a:r>
            <a:r>
              <a:rPr lang="en-US" dirty="0" smtClean="0"/>
              <a:t> Universal?</a:t>
            </a:r>
            <a:endParaRPr lang="en-US" dirty="0"/>
          </a:p>
        </p:txBody>
      </p:sp>
      <p:sp>
        <p:nvSpPr>
          <p:cNvPr id="6" name="Universal app icon"/>
          <p:cNvSpPr>
            <a:spLocks noEditPoints="1"/>
          </p:cNvSpPr>
          <p:nvPr/>
        </p:nvSpPr>
        <p:spPr bwMode="auto">
          <a:xfrm>
            <a:off x="11429836" y="395597"/>
            <a:ext cx="734367" cy="716928"/>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82129741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pPr marL="0" indent="0">
              <a:buNone/>
            </a:pPr>
            <a:r>
              <a:rPr lang="en-US" dirty="0" smtClean="0"/>
              <a:t>La </a:t>
            </a:r>
            <a:r>
              <a:rPr lang="en-US" dirty="0" err="1" smtClean="0"/>
              <a:t>perspectiva</a:t>
            </a:r>
            <a:r>
              <a:rPr lang="en-US" dirty="0" smtClean="0"/>
              <a:t> de Visual Studio</a:t>
            </a:r>
          </a:p>
          <a:p>
            <a:r>
              <a:rPr lang="en-US" dirty="0" err="1" smtClean="0"/>
              <a:t>Projecto</a:t>
            </a:r>
            <a:r>
              <a:rPr lang="en-US" dirty="0" smtClean="0"/>
              <a:t> Shared</a:t>
            </a:r>
          </a:p>
          <a:p>
            <a:r>
              <a:rPr lang="en-US" dirty="0" err="1" smtClean="0"/>
              <a:t>Reutilización</a:t>
            </a:r>
            <a:r>
              <a:rPr lang="en-US" dirty="0" smtClean="0"/>
              <a:t> de </a:t>
            </a:r>
            <a:r>
              <a:rPr lang="en-US" dirty="0" err="1" smtClean="0"/>
              <a:t>código</a:t>
            </a:r>
            <a:r>
              <a:rPr lang="en-US" dirty="0" smtClean="0"/>
              <a:t> gracias a APIs </a:t>
            </a:r>
            <a:r>
              <a:rPr lang="en-US" dirty="0" err="1" smtClean="0"/>
              <a:t>unificadas</a:t>
            </a:r>
            <a:endParaRPr lang="en-US" dirty="0" smtClean="0"/>
          </a:p>
        </p:txBody>
      </p:sp>
      <p:sp>
        <p:nvSpPr>
          <p:cNvPr id="3" name="Title 2"/>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significa</a:t>
            </a:r>
            <a:r>
              <a:rPr lang="en-US" dirty="0" smtClean="0"/>
              <a:t> </a:t>
            </a:r>
            <a:r>
              <a:rPr lang="en-US" dirty="0" err="1" smtClean="0"/>
              <a:t>una</a:t>
            </a:r>
            <a:r>
              <a:rPr lang="en-US" dirty="0" smtClean="0"/>
              <a:t> </a:t>
            </a:r>
            <a:r>
              <a:rPr lang="en-US" dirty="0" err="1" smtClean="0"/>
              <a:t>Aplicación</a:t>
            </a:r>
            <a:r>
              <a:rPr lang="en-US" dirty="0" smtClean="0"/>
              <a:t> Universal?</a:t>
            </a:r>
            <a:endParaRPr lang="en-US" dirty="0"/>
          </a:p>
        </p:txBody>
      </p:sp>
      <p:sp>
        <p:nvSpPr>
          <p:cNvPr id="6" name="Universal app icon"/>
          <p:cNvSpPr>
            <a:spLocks noEditPoints="1"/>
          </p:cNvSpPr>
          <p:nvPr/>
        </p:nvSpPr>
        <p:spPr bwMode="auto">
          <a:xfrm>
            <a:off x="11429836" y="395597"/>
            <a:ext cx="734367" cy="716928"/>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51544494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547028"/>
            <a:ext cx="11189653" cy="660855"/>
          </a:xfrm>
        </p:spPr>
        <p:txBody>
          <a:bodyPr/>
          <a:lstStyle/>
          <a:p>
            <a:r>
              <a:rPr lang="en-US" sz="4399" dirty="0">
                <a:latin typeface="+mn-lt"/>
              </a:rPr>
              <a:t>El Proyecto Shared</a:t>
            </a:r>
          </a:p>
        </p:txBody>
      </p:sp>
      <p:sp>
        <p:nvSpPr>
          <p:cNvPr id="11" name="Text Placeholder 6"/>
          <p:cNvSpPr txBox="1">
            <a:spLocks/>
          </p:cNvSpPr>
          <p:nvPr/>
        </p:nvSpPr>
        <p:spPr>
          <a:xfrm>
            <a:off x="591005" y="2054886"/>
            <a:ext cx="9768623" cy="4325908"/>
          </a:xfrm>
          <a:prstGeom prst="rect">
            <a:avLst/>
          </a:prstGeom>
        </p:spPr>
        <p:txBody>
          <a:bodyPr wrap="square" lIns="91420" tIns="45710" rIns="91420" bIns="45710">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r>
              <a:rPr lang="en-US" sz="3264" dirty="0" err="1"/>
              <a:t>Permite</a:t>
            </a:r>
            <a:r>
              <a:rPr lang="en-US" sz="3264" dirty="0"/>
              <a:t> </a:t>
            </a:r>
            <a:r>
              <a:rPr lang="en-US" sz="3264" dirty="0" err="1" smtClean="0"/>
              <a:t>compartir</a:t>
            </a:r>
            <a:r>
              <a:rPr lang="en-US" sz="3264" dirty="0" smtClean="0"/>
              <a:t> </a:t>
            </a:r>
            <a:r>
              <a:rPr lang="en-US" sz="3264" dirty="0" err="1"/>
              <a:t>código</a:t>
            </a:r>
            <a:r>
              <a:rPr lang="en-US" sz="3264" dirty="0"/>
              <a:t> entre </a:t>
            </a:r>
            <a:r>
              <a:rPr lang="en-US" sz="3264" dirty="0" err="1"/>
              <a:t>las</a:t>
            </a:r>
            <a:r>
              <a:rPr lang="en-US" sz="3264" dirty="0"/>
              <a:t> </a:t>
            </a:r>
            <a:r>
              <a:rPr lang="en-US" sz="3264" dirty="0" err="1"/>
              <a:t>aplicaciones</a:t>
            </a:r>
            <a:r>
              <a:rPr lang="en-US" sz="3264" dirty="0"/>
              <a:t> </a:t>
            </a:r>
            <a:r>
              <a:rPr lang="en-US" sz="3264" dirty="0" err="1" smtClean="0"/>
              <a:t>convergentes</a:t>
            </a:r>
            <a:endParaRPr lang="en-US" sz="3264" dirty="0"/>
          </a:p>
          <a:p>
            <a:r>
              <a:rPr lang="en-US" sz="3264" dirty="0"/>
              <a:t>NO </a:t>
            </a:r>
            <a:r>
              <a:rPr lang="en-US" sz="3264" dirty="0" err="1"/>
              <a:t>crea</a:t>
            </a:r>
            <a:r>
              <a:rPr lang="en-US" sz="3264" dirty="0"/>
              <a:t> </a:t>
            </a:r>
            <a:r>
              <a:rPr lang="en-US" sz="3264" dirty="0" err="1"/>
              <a:t>ningún</a:t>
            </a:r>
            <a:r>
              <a:rPr lang="en-US" sz="3264" dirty="0"/>
              <a:t> </a:t>
            </a:r>
            <a:r>
              <a:rPr lang="en-US" sz="3264" dirty="0" err="1"/>
              <a:t>binario</a:t>
            </a:r>
            <a:r>
              <a:rPr lang="en-US" sz="3264" dirty="0"/>
              <a:t> en </a:t>
            </a:r>
            <a:r>
              <a:rPr lang="en-US" sz="3264" dirty="0" err="1"/>
              <a:t>una</a:t>
            </a:r>
            <a:r>
              <a:rPr lang="en-US" sz="3264" dirty="0"/>
              <a:t> </a:t>
            </a:r>
            <a:r>
              <a:rPr lang="en-US" sz="3264" dirty="0" err="1"/>
              <a:t>carpeta</a:t>
            </a:r>
            <a:r>
              <a:rPr lang="en-US" sz="3264" dirty="0"/>
              <a:t> </a:t>
            </a:r>
            <a:r>
              <a:rPr lang="en-US" sz="3264" dirty="0" smtClean="0"/>
              <a:t>Output</a:t>
            </a:r>
          </a:p>
          <a:p>
            <a:r>
              <a:rPr lang="en-US" sz="3600" b="1" dirty="0" err="1" smtClean="0"/>
              <a:t>Tiene</a:t>
            </a:r>
            <a:r>
              <a:rPr lang="en-US" sz="3600" b="1" dirty="0" smtClean="0"/>
              <a:t> </a:t>
            </a:r>
            <a:r>
              <a:rPr lang="en-US" sz="3600" b="1" dirty="0" err="1"/>
              <a:t>acceso</a:t>
            </a:r>
            <a:r>
              <a:rPr lang="en-US" sz="3600" b="1" dirty="0"/>
              <a:t> a </a:t>
            </a:r>
            <a:r>
              <a:rPr lang="en-US" sz="3600" b="1" dirty="0" err="1"/>
              <a:t>todas</a:t>
            </a:r>
            <a:r>
              <a:rPr lang="en-US" sz="3600" b="1" dirty="0"/>
              <a:t> </a:t>
            </a:r>
            <a:r>
              <a:rPr lang="en-US" sz="3600" b="1" dirty="0" err="1"/>
              <a:t>las</a:t>
            </a:r>
            <a:r>
              <a:rPr lang="en-US" sz="3600" b="1" dirty="0"/>
              <a:t> APIs </a:t>
            </a:r>
            <a:r>
              <a:rPr lang="en-US" sz="3600" b="1" dirty="0" err="1" smtClean="0"/>
              <a:t>WinRT</a:t>
            </a:r>
            <a:endParaRPr lang="en-US" sz="3264" dirty="0"/>
          </a:p>
          <a:p>
            <a:r>
              <a:rPr lang="en-US" sz="3264" dirty="0" err="1"/>
              <a:t>Soporta</a:t>
            </a:r>
            <a:r>
              <a:rPr lang="en-US" sz="3264" dirty="0"/>
              <a:t> </a:t>
            </a:r>
            <a:r>
              <a:rPr lang="en-US" sz="3264" dirty="0" err="1"/>
              <a:t>todo</a:t>
            </a:r>
            <a:r>
              <a:rPr lang="en-US" sz="3264" dirty="0"/>
              <a:t> </a:t>
            </a:r>
            <a:r>
              <a:rPr lang="en-US" sz="3264" dirty="0" err="1"/>
              <a:t>tipo</a:t>
            </a:r>
            <a:r>
              <a:rPr lang="en-US" sz="3264" dirty="0"/>
              <a:t> de </a:t>
            </a:r>
            <a:r>
              <a:rPr lang="en-US" sz="3264" dirty="0" err="1"/>
              <a:t>ficheros</a:t>
            </a:r>
            <a:endParaRPr lang="en-US" sz="3264" dirty="0"/>
          </a:p>
          <a:p>
            <a:pPr lvl="1"/>
            <a:r>
              <a:rPr lang="en-US" sz="1904" dirty="0"/>
              <a:t>Code files .</a:t>
            </a:r>
            <a:r>
              <a:rPr lang="en-US" sz="1904" dirty="0" err="1"/>
              <a:t>cs</a:t>
            </a:r>
            <a:r>
              <a:rPr lang="en-US" sz="1904" dirty="0"/>
              <a:t>, .</a:t>
            </a:r>
            <a:r>
              <a:rPr lang="en-US" sz="1904" dirty="0" err="1"/>
              <a:t>js</a:t>
            </a:r>
            <a:r>
              <a:rPr lang="en-US" sz="1904" dirty="0"/>
              <a:t>, .</a:t>
            </a:r>
            <a:r>
              <a:rPr lang="en-US" sz="1904" dirty="0" err="1"/>
              <a:t>cpp</a:t>
            </a:r>
            <a:r>
              <a:rPr lang="en-US" sz="1904" dirty="0"/>
              <a:t>, .h</a:t>
            </a:r>
          </a:p>
          <a:p>
            <a:pPr lvl="1"/>
            <a:r>
              <a:rPr lang="en-US" sz="1904" dirty="0"/>
              <a:t>XAML</a:t>
            </a:r>
          </a:p>
          <a:p>
            <a:pPr lvl="1"/>
            <a:r>
              <a:rPr lang="en-US" sz="1904" dirty="0"/>
              <a:t>Images .</a:t>
            </a:r>
            <a:r>
              <a:rPr lang="en-US" sz="1904" dirty="0" err="1"/>
              <a:t>png</a:t>
            </a:r>
            <a:r>
              <a:rPr lang="en-US" sz="1904" dirty="0"/>
              <a:t>, .jpg…</a:t>
            </a:r>
          </a:p>
          <a:p>
            <a:pPr lvl="1"/>
            <a:r>
              <a:rPr lang="en-US" sz="1904" dirty="0"/>
              <a:t>RESW</a:t>
            </a:r>
          </a:p>
          <a:p>
            <a:pPr lvl="1"/>
            <a:r>
              <a:rPr lang="en-US" sz="1904" dirty="0"/>
              <a:t>XML etc…</a:t>
            </a:r>
          </a:p>
        </p:txBody>
      </p:sp>
    </p:spTree>
    <p:extLst>
      <p:ext uri="{BB962C8B-B14F-4D97-AF65-F5344CB8AC3E}">
        <p14:creationId xmlns:p14="http://schemas.microsoft.com/office/powerpoint/2010/main" val="348885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1105535"/>
            <a:ext cx="11189653" cy="660855"/>
          </a:xfrm>
        </p:spPr>
        <p:txBody>
          <a:bodyPr/>
          <a:lstStyle/>
          <a:p>
            <a:r>
              <a:rPr lang="en-US" sz="4399" dirty="0">
                <a:latin typeface="+mn-lt"/>
              </a:rPr>
              <a:t>Javier Suárez Ruiz</a:t>
            </a:r>
          </a:p>
        </p:txBody>
      </p:sp>
      <p:sp>
        <p:nvSpPr>
          <p:cNvPr id="4" name="Text Placeholder 4"/>
          <p:cNvSpPr>
            <a:spLocks noGrp="1"/>
          </p:cNvSpPr>
          <p:nvPr/>
        </p:nvSpPr>
        <p:spPr>
          <a:xfrm>
            <a:off x="503936" y="1956937"/>
            <a:ext cx="5956674" cy="3807287"/>
          </a:xfrm>
          <a:prstGeom prst="rect">
            <a:avLst/>
          </a:prstGeom>
        </p:spPr>
        <p:txBody>
          <a:bodyPr vert="horz" lIns="124347" tIns="0" rIns="124347" bIns="6217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solidFill>
                  <a:schemeClr val="bg2">
                    <a:lumMod val="25000"/>
                  </a:schemeClr>
                </a:solidFill>
              </a:rPr>
              <a:t>XAML Developer </a:t>
            </a:r>
            <a:r>
              <a:rPr lang="en-US" sz="2000" dirty="0" err="1" smtClean="0">
                <a:solidFill>
                  <a:schemeClr val="bg2">
                    <a:lumMod val="25000"/>
                  </a:schemeClr>
                </a:solidFill>
              </a:rPr>
              <a:t>Bravent</a:t>
            </a:r>
            <a:endParaRPr lang="en-US" sz="1600" i="1" dirty="0">
              <a:solidFill>
                <a:schemeClr val="bg2">
                  <a:lumMod val="25000"/>
                </a:schemeClr>
              </a:solidFill>
            </a:endParaRPr>
          </a:p>
          <a:p>
            <a:r>
              <a:rPr lang="en-US" dirty="0">
                <a:solidFill>
                  <a:schemeClr val="bg2">
                    <a:lumMod val="25000"/>
                  </a:schemeClr>
                </a:solidFill>
              </a:rPr>
              <a:t>Microsoft MVP Windows Platform Development</a:t>
            </a:r>
          </a:p>
          <a:p>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Blog: </a:t>
            </a:r>
            <a:r>
              <a:rPr lang="en-US" sz="2040" dirty="0">
                <a:solidFill>
                  <a:schemeClr val="bg2">
                    <a:lumMod val="25000"/>
                  </a:schemeClr>
                </a:solidFill>
                <a:hlinkClick r:id="rId3"/>
              </a:rPr>
              <a:t>http://geeks.ms/blogs/jsuarez</a:t>
            </a:r>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Email: </a:t>
            </a:r>
            <a:r>
              <a:rPr lang="en-US" sz="2040" dirty="0">
                <a:solidFill>
                  <a:schemeClr val="bg2">
                    <a:lumMod val="25000"/>
                  </a:schemeClr>
                </a:solidFill>
                <a:hlinkClick r:id="rId4"/>
              </a:rPr>
              <a:t>javiersuarezruiz@hotmail.com</a:t>
            </a:r>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Twitter: @</a:t>
            </a:r>
            <a:r>
              <a:rPr lang="en-US" sz="2040" dirty="0" err="1">
                <a:solidFill>
                  <a:schemeClr val="bg2">
                    <a:lumMod val="25000"/>
                  </a:schemeClr>
                </a:solidFill>
              </a:rPr>
              <a:t>jsuarezruiz</a:t>
            </a:r>
            <a:endParaRPr lang="en-US" sz="2040" dirty="0">
              <a:solidFill>
                <a:schemeClr val="bg2">
                  <a:lumMod val="25000"/>
                </a:schemeClr>
              </a:solidFill>
            </a:endParaRPr>
          </a:p>
          <a:p>
            <a:endParaRPr lang="en-US" sz="204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9337" y="1105534"/>
            <a:ext cx="3799020" cy="4092581"/>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3765" y="4008696"/>
            <a:ext cx="757964" cy="1189420"/>
          </a:xfrm>
          <a:prstGeom prst="rect">
            <a:avLst/>
          </a:prstGeom>
        </p:spPr>
      </p:pic>
    </p:spTree>
    <p:extLst>
      <p:ext uri="{BB962C8B-B14F-4D97-AF65-F5344CB8AC3E}">
        <p14:creationId xmlns:p14="http://schemas.microsoft.com/office/powerpoint/2010/main" val="336131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2783" y="2201862"/>
            <a:ext cx="8738903" cy="2383749"/>
          </a:xfrm>
        </p:spPr>
        <p:txBody>
          <a:bodyPr/>
          <a:lstStyle/>
          <a:p>
            <a:r>
              <a:rPr lang="en-US" sz="6600" dirty="0" err="1"/>
              <a:t>Creando</a:t>
            </a:r>
            <a:r>
              <a:rPr lang="en-US" sz="6600" dirty="0"/>
              <a:t> </a:t>
            </a:r>
            <a:r>
              <a:rPr lang="en-US" sz="6600" dirty="0" err="1"/>
              <a:t>nuestro</a:t>
            </a:r>
            <a:r>
              <a:rPr lang="en-US" sz="6600" dirty="0"/>
              <a:t> primer </a:t>
            </a:r>
            <a:r>
              <a:rPr lang="en-US" sz="6600" dirty="0" err="1"/>
              <a:t>proyecto</a:t>
            </a:r>
            <a:r>
              <a:rPr lang="en-US" sz="6600" dirty="0"/>
              <a:t>!</a:t>
            </a:r>
          </a:p>
        </p:txBody>
      </p:sp>
    </p:spTree>
    <p:extLst>
      <p:ext uri="{BB962C8B-B14F-4D97-AF65-F5344CB8AC3E}">
        <p14:creationId xmlns:p14="http://schemas.microsoft.com/office/powerpoint/2010/main" val="24920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5736" y="1820862"/>
            <a:ext cx="6932033" cy="2897385"/>
          </a:xfrm>
        </p:spPr>
        <p:txBody>
          <a:bodyPr/>
          <a:lstStyle/>
          <a:p>
            <a:pPr marL="0" indent="0">
              <a:buNone/>
            </a:pPr>
            <a:r>
              <a:rPr lang="en-US" dirty="0" smtClean="0"/>
              <a:t>A los </a:t>
            </a:r>
            <a:r>
              <a:rPr lang="en-US" dirty="0" err="1" smtClean="0"/>
              <a:t>proyectos</a:t>
            </a:r>
            <a:r>
              <a:rPr lang="en-US" dirty="0" smtClean="0"/>
              <a:t> </a:t>
            </a:r>
            <a:r>
              <a:rPr lang="en-US" dirty="0" err="1" smtClean="0"/>
              <a:t>existentes</a:t>
            </a:r>
            <a:r>
              <a:rPr lang="en-US" dirty="0" smtClean="0"/>
              <a:t> de Windows 8.1 se le </a:t>
            </a:r>
            <a:r>
              <a:rPr lang="en-US" dirty="0" err="1" smtClean="0"/>
              <a:t>puede</a:t>
            </a:r>
            <a:r>
              <a:rPr lang="en-US" dirty="0" smtClean="0"/>
              <a:t> </a:t>
            </a:r>
            <a:r>
              <a:rPr lang="en-US" dirty="0" err="1" smtClean="0"/>
              <a:t>añadir</a:t>
            </a:r>
            <a:r>
              <a:rPr lang="en-US" dirty="0" smtClean="0"/>
              <a:t> un Proyecto Windows Phone 8.1 junto al Proyecto shared (y vice versa)</a:t>
            </a:r>
          </a:p>
          <a:p>
            <a:pPr marL="0" indent="0">
              <a:buNone/>
            </a:pPr>
            <a:endParaRPr lang="en-US" dirty="0" smtClean="0"/>
          </a:p>
          <a:p>
            <a:pPr lvl="0"/>
            <a:endParaRPr lang="en-US" dirty="0"/>
          </a:p>
          <a:p>
            <a:pPr lvl="0"/>
            <a:endParaRPr lang="en-US" dirty="0" smtClean="0"/>
          </a:p>
          <a:p>
            <a:pPr marL="0" indent="0">
              <a:buNone/>
            </a:pPr>
            <a:endParaRPr lang="en-US" dirty="0" smtClean="0"/>
          </a:p>
        </p:txBody>
      </p:sp>
      <p:sp>
        <p:nvSpPr>
          <p:cNvPr id="2" name="Title 1"/>
          <p:cNvSpPr>
            <a:spLocks noGrp="1"/>
          </p:cNvSpPr>
          <p:nvPr>
            <p:ph type="title"/>
          </p:nvPr>
        </p:nvSpPr>
        <p:spPr>
          <a:xfrm>
            <a:off x="458016" y="402396"/>
            <a:ext cx="8228433" cy="1173564"/>
          </a:xfrm>
        </p:spPr>
        <p:txBody>
          <a:bodyPr/>
          <a:lstStyle/>
          <a:p>
            <a:r>
              <a:rPr lang="en-US" dirty="0" err="1" smtClean="0"/>
              <a:t>Convertir</a:t>
            </a:r>
            <a:r>
              <a:rPr lang="en-US" dirty="0" smtClean="0"/>
              <a:t> un Proyecto a Universal</a:t>
            </a:r>
            <a:br>
              <a:rPr lang="en-US" dirty="0" smtClean="0"/>
            </a:br>
            <a:endParaRPr lang="en-US" sz="3999" dirty="0">
              <a:gradFill>
                <a:gsLst>
                  <a:gs pos="1250">
                    <a:schemeClr val="tx2"/>
                  </a:gs>
                  <a:gs pos="99000">
                    <a:schemeClr val="tx2"/>
                  </a:gs>
                </a:gsLst>
                <a:lin ang="5400000" scaled="0"/>
              </a:gradFill>
            </a:endParaRPr>
          </a:p>
        </p:txBody>
      </p:sp>
      <p:pic>
        <p:nvPicPr>
          <p:cNvPr id="5" name="Picture 4"/>
          <p:cNvPicPr>
            <a:picLocks noChangeAspect="1"/>
          </p:cNvPicPr>
          <p:nvPr/>
        </p:nvPicPr>
        <p:blipFill>
          <a:blip r:embed="rId3"/>
          <a:stretch>
            <a:fillRect/>
          </a:stretch>
        </p:blipFill>
        <p:spPr>
          <a:xfrm>
            <a:off x="7589643" y="1447723"/>
            <a:ext cx="4491301" cy="2649082"/>
          </a:xfrm>
          <a:prstGeom prst="rect">
            <a:avLst/>
          </a:prstGeom>
        </p:spPr>
      </p:pic>
    </p:spTree>
    <p:extLst>
      <p:ext uri="{BB962C8B-B14F-4D97-AF65-F5344CB8AC3E}">
        <p14:creationId xmlns:p14="http://schemas.microsoft.com/office/powerpoint/2010/main" val="391337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2783" y="2201862"/>
            <a:ext cx="8738903" cy="2383749"/>
          </a:xfrm>
        </p:spPr>
        <p:txBody>
          <a:bodyPr/>
          <a:lstStyle/>
          <a:p>
            <a:r>
              <a:rPr lang="en-US" sz="6600" dirty="0" err="1" smtClean="0"/>
              <a:t>Convirtiendo</a:t>
            </a:r>
            <a:r>
              <a:rPr lang="en-US" sz="6600" dirty="0" smtClean="0"/>
              <a:t> un Proyecto a Universal</a:t>
            </a:r>
            <a:endParaRPr lang="en-US" sz="6600" dirty="0"/>
          </a:p>
        </p:txBody>
      </p:sp>
    </p:spTree>
    <p:extLst>
      <p:ext uri="{BB962C8B-B14F-4D97-AF65-F5344CB8AC3E}">
        <p14:creationId xmlns:p14="http://schemas.microsoft.com/office/powerpoint/2010/main" val="180578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3541" y="1869003"/>
            <a:ext cx="8460245" cy="3049662"/>
          </a:xfrm>
        </p:spPr>
        <p:txBody>
          <a:bodyPr/>
          <a:lstStyle/>
          <a:p>
            <a:r>
              <a:rPr lang="en-US" sz="8975" dirty="0" err="1"/>
              <a:t>Compartiendo</a:t>
            </a:r>
            <a:r>
              <a:rPr lang="en-US" sz="8975" dirty="0"/>
              <a:t> XAML</a:t>
            </a:r>
          </a:p>
        </p:txBody>
      </p:sp>
    </p:spTree>
    <p:extLst>
      <p:ext uri="{BB962C8B-B14F-4D97-AF65-F5344CB8AC3E}">
        <p14:creationId xmlns:p14="http://schemas.microsoft.com/office/powerpoint/2010/main" val="74138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627864"/>
          </a:xfrm>
        </p:spPr>
        <p:txBody>
          <a:bodyPr/>
          <a:lstStyle/>
          <a:p>
            <a:pPr marL="0" indent="0">
              <a:buNone/>
            </a:pPr>
            <a:r>
              <a:rPr lang="en-US" sz="3200" i="1" dirty="0" smtClean="0"/>
              <a:t>¿</a:t>
            </a:r>
            <a:r>
              <a:rPr lang="en-US" sz="3200" i="1" dirty="0" err="1" smtClean="0"/>
              <a:t>Qué</a:t>
            </a:r>
            <a:r>
              <a:rPr lang="en-US" sz="3200" i="1" dirty="0" smtClean="0"/>
              <a:t> </a:t>
            </a:r>
            <a:r>
              <a:rPr lang="en-US" sz="3200" i="1" dirty="0" err="1" smtClean="0"/>
              <a:t>significa</a:t>
            </a:r>
            <a:r>
              <a:rPr lang="en-US" sz="3200" i="1" dirty="0" smtClean="0"/>
              <a:t> </a:t>
            </a:r>
            <a:r>
              <a:rPr lang="en-US" sz="3200" i="1" dirty="0" err="1" smtClean="0"/>
              <a:t>realmente</a:t>
            </a:r>
            <a:r>
              <a:rPr lang="en-US" sz="3200" i="1" dirty="0" smtClean="0"/>
              <a:t>?</a:t>
            </a:r>
            <a:endParaRPr lang="en-US" sz="3200" i="1" dirty="0"/>
          </a:p>
        </p:txBody>
      </p:sp>
      <p:sp>
        <p:nvSpPr>
          <p:cNvPr id="9" name="Title 8"/>
          <p:cNvSpPr>
            <a:spLocks noGrp="1"/>
          </p:cNvSpPr>
          <p:nvPr>
            <p:ph type="title"/>
          </p:nvPr>
        </p:nvSpPr>
        <p:spPr/>
        <p:txBody>
          <a:bodyPr/>
          <a:lstStyle/>
          <a:p>
            <a:r>
              <a:rPr lang="en-US" dirty="0" err="1" smtClean="0"/>
              <a:t>Convergencia</a:t>
            </a:r>
            <a:r>
              <a:rPr lang="en-US" dirty="0" smtClean="0"/>
              <a:t> </a:t>
            </a:r>
            <a:r>
              <a:rPr lang="en-US" dirty="0" err="1" smtClean="0"/>
              <a:t>en</a:t>
            </a:r>
            <a:r>
              <a:rPr lang="en-US" dirty="0" smtClean="0"/>
              <a:t> </a:t>
            </a:r>
            <a:r>
              <a:rPr lang="en-US" dirty="0" err="1" smtClean="0"/>
              <a:t>controles</a:t>
            </a:r>
            <a:endParaRPr lang="en-US" dirty="0"/>
          </a:p>
        </p:txBody>
      </p:sp>
      <p:sp>
        <p:nvSpPr>
          <p:cNvPr id="12" name="TextBox 11"/>
          <p:cNvSpPr txBox="1"/>
          <p:nvPr/>
        </p:nvSpPr>
        <p:spPr>
          <a:xfrm>
            <a:off x="2888860" y="2242208"/>
            <a:ext cx="4172040" cy="334835"/>
          </a:xfrm>
          <a:prstGeom prst="rect">
            <a:avLst/>
          </a:prstGeom>
          <a:noFill/>
        </p:spPr>
        <p:txBody>
          <a:bodyPr wrap="none" lIns="0" tIns="0" rIns="0" bIns="0" rtlCol="0">
            <a:spAutoFit/>
          </a:bodyPr>
          <a:lstStyle/>
          <a:p>
            <a:r>
              <a:rPr lang="en-US" sz="2176" dirty="0">
                <a:solidFill>
                  <a:srgbClr val="404040"/>
                </a:solidFill>
              </a:rPr>
              <a:t>80</a:t>
            </a:r>
            <a:r>
              <a:rPr lang="en-US" sz="2176" dirty="0" smtClean="0">
                <a:solidFill>
                  <a:srgbClr val="404040"/>
                </a:solidFill>
              </a:rPr>
              <a:t>% </a:t>
            </a:r>
            <a:r>
              <a:rPr lang="en-US" sz="2176" dirty="0" err="1" smtClean="0">
                <a:solidFill>
                  <a:srgbClr val="404040"/>
                </a:solidFill>
              </a:rPr>
              <a:t>exactamente</a:t>
            </a:r>
            <a:r>
              <a:rPr lang="en-US" sz="2176" dirty="0" smtClean="0">
                <a:solidFill>
                  <a:srgbClr val="404040"/>
                </a:solidFill>
              </a:rPr>
              <a:t> el </a:t>
            </a:r>
            <a:r>
              <a:rPr lang="en-US" sz="2176" dirty="0" err="1" smtClean="0">
                <a:solidFill>
                  <a:srgbClr val="404040"/>
                </a:solidFill>
              </a:rPr>
              <a:t>mismo</a:t>
            </a:r>
            <a:r>
              <a:rPr lang="en-US" sz="2176" dirty="0" smtClean="0">
                <a:solidFill>
                  <a:srgbClr val="404040"/>
                </a:solidFill>
              </a:rPr>
              <a:t> XAML</a:t>
            </a:r>
            <a:endParaRPr lang="en-US" sz="2176" dirty="0">
              <a:solidFill>
                <a:srgbClr val="404040"/>
              </a:solidFill>
            </a:endParaRPr>
          </a:p>
        </p:txBody>
      </p:sp>
      <p:sp>
        <p:nvSpPr>
          <p:cNvPr id="13" name="TextBox 12"/>
          <p:cNvSpPr txBox="1"/>
          <p:nvPr/>
        </p:nvSpPr>
        <p:spPr>
          <a:xfrm>
            <a:off x="9771111" y="2266238"/>
            <a:ext cx="1507849" cy="334835"/>
          </a:xfrm>
          <a:prstGeom prst="rect">
            <a:avLst/>
          </a:prstGeom>
          <a:noFill/>
        </p:spPr>
        <p:txBody>
          <a:bodyPr wrap="none" lIns="0" tIns="0" rIns="0" bIns="0" rtlCol="0">
            <a:spAutoFit/>
          </a:bodyPr>
          <a:lstStyle/>
          <a:p>
            <a:r>
              <a:rPr lang="en-US" sz="2176" dirty="0">
                <a:solidFill>
                  <a:srgbClr val="404040"/>
                </a:solidFill>
              </a:rPr>
              <a:t>20</a:t>
            </a:r>
            <a:r>
              <a:rPr lang="en-US" sz="2176" dirty="0" smtClean="0">
                <a:solidFill>
                  <a:srgbClr val="404040"/>
                </a:solidFill>
              </a:rPr>
              <a:t>% custom</a:t>
            </a:r>
            <a:endParaRPr lang="en-US" sz="2176" dirty="0">
              <a:solidFill>
                <a:srgbClr val="404040"/>
              </a:solidFill>
            </a:endParaRPr>
          </a:p>
        </p:txBody>
      </p:sp>
      <p:sp>
        <p:nvSpPr>
          <p:cNvPr id="14" name="Rectangle 13"/>
          <p:cNvSpPr/>
          <p:nvPr/>
        </p:nvSpPr>
        <p:spPr>
          <a:xfrm>
            <a:off x="622619" y="3289827"/>
            <a:ext cx="4508726" cy="3027451"/>
          </a:xfrm>
          <a:prstGeom prst="rect">
            <a:avLst/>
          </a:prstGeom>
          <a:noFill/>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24347" rIns="186521" bIns="124347" numCol="1" spcCol="0" rtlCol="0" fromWordArt="0" anchor="t" anchorCtr="0" forceAA="0" compatLnSpc="1">
            <a:prstTxWarp prst="textNoShape">
              <a:avLst/>
            </a:prstTxWarp>
            <a:noAutofit/>
          </a:bodyPr>
          <a:lstStyle/>
          <a:p>
            <a:pPr algn="ctr"/>
            <a:endParaRPr lang="en-US" sz="2448" dirty="0" err="1">
              <a:solidFill>
                <a:srgbClr val="00188F"/>
              </a:solidFill>
            </a:endParaRPr>
          </a:p>
        </p:txBody>
      </p:sp>
      <p:sp>
        <p:nvSpPr>
          <p:cNvPr id="15" name="Rectangle 14"/>
          <p:cNvSpPr/>
          <p:nvPr/>
        </p:nvSpPr>
        <p:spPr>
          <a:xfrm>
            <a:off x="5354054" y="3289827"/>
            <a:ext cx="2655153" cy="3027451"/>
          </a:xfrm>
          <a:prstGeom prst="rect">
            <a:avLst/>
          </a:prstGeom>
          <a:noFill/>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24347" rIns="186521" bIns="124347" numCol="1" spcCol="0" rtlCol="0" fromWordArt="0" anchor="t" anchorCtr="0" forceAA="0" compatLnSpc="1">
            <a:prstTxWarp prst="textNoShape">
              <a:avLst/>
            </a:prstTxWarp>
            <a:noAutofit/>
          </a:bodyPr>
          <a:lstStyle/>
          <a:p>
            <a:pPr algn="ctr"/>
            <a:endParaRPr lang="en-US" sz="2448" dirty="0" err="1">
              <a:solidFill>
                <a:srgbClr val="00188F"/>
              </a:solidFill>
            </a:endParaRPr>
          </a:p>
        </p:txBody>
      </p:sp>
      <p:sp>
        <p:nvSpPr>
          <p:cNvPr id="16" name="Rectangle 15"/>
          <p:cNvSpPr/>
          <p:nvPr/>
        </p:nvSpPr>
        <p:spPr>
          <a:xfrm>
            <a:off x="8231916" y="3289825"/>
            <a:ext cx="3581939" cy="3027452"/>
          </a:xfrm>
          <a:prstGeom prst="rect">
            <a:avLst/>
          </a:prstGeom>
          <a:noFill/>
          <a:ln w="254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24347" rIns="186521" bIns="124347" numCol="1" spcCol="0" rtlCol="0" fromWordArt="0" anchor="t" anchorCtr="0" forceAA="0" compatLnSpc="1">
            <a:prstTxWarp prst="textNoShape">
              <a:avLst/>
            </a:prstTxWarp>
            <a:noAutofit/>
          </a:bodyPr>
          <a:lstStyle/>
          <a:p>
            <a:pPr algn="ctr"/>
            <a:endParaRPr lang="en-US" sz="2448" dirty="0" err="1">
              <a:solidFill>
                <a:srgbClr val="00188F"/>
              </a:solidFill>
            </a:endParaRPr>
          </a:p>
        </p:txBody>
      </p:sp>
      <p:sp>
        <p:nvSpPr>
          <p:cNvPr id="17" name="TextBox 16"/>
          <p:cNvSpPr txBox="1"/>
          <p:nvPr/>
        </p:nvSpPr>
        <p:spPr>
          <a:xfrm>
            <a:off x="772954" y="3353947"/>
            <a:ext cx="976229" cy="565026"/>
          </a:xfrm>
          <a:prstGeom prst="rect">
            <a:avLst/>
          </a:prstGeom>
          <a:noFill/>
        </p:spPr>
        <p:txBody>
          <a:bodyPr wrap="none" lIns="0" tIns="0" rIns="0" bIns="0" rtlCol="0">
            <a:spAutoFit/>
          </a:bodyPr>
          <a:lstStyle/>
          <a:p>
            <a:r>
              <a:rPr lang="en-US" sz="1836" dirty="0" err="1" smtClean="0">
                <a:solidFill>
                  <a:srgbClr val="404040"/>
                </a:solidFill>
              </a:rPr>
              <a:t>Comunes</a:t>
            </a:r>
            <a:endParaRPr lang="en-US" sz="1836" dirty="0">
              <a:solidFill>
                <a:srgbClr val="404040"/>
              </a:solidFill>
            </a:endParaRPr>
          </a:p>
          <a:p>
            <a:endParaRPr lang="en-US" sz="1836" dirty="0">
              <a:solidFill>
                <a:srgbClr val="404040"/>
              </a:solidFill>
            </a:endParaRPr>
          </a:p>
        </p:txBody>
      </p:sp>
      <p:sp>
        <p:nvSpPr>
          <p:cNvPr id="19" name="TextBox 18"/>
          <p:cNvSpPr txBox="1"/>
          <p:nvPr/>
        </p:nvSpPr>
        <p:spPr>
          <a:xfrm>
            <a:off x="8316595" y="3353949"/>
            <a:ext cx="477695" cy="565026"/>
          </a:xfrm>
          <a:prstGeom prst="rect">
            <a:avLst/>
          </a:prstGeom>
          <a:noFill/>
        </p:spPr>
        <p:txBody>
          <a:bodyPr wrap="none" lIns="0" tIns="0" rIns="0" bIns="0" rtlCol="0">
            <a:spAutoFit/>
          </a:bodyPr>
          <a:lstStyle/>
          <a:p>
            <a:r>
              <a:rPr lang="en-US" sz="1836" dirty="0" smtClean="0">
                <a:solidFill>
                  <a:srgbClr val="404040"/>
                </a:solidFill>
              </a:rPr>
              <a:t>Base</a:t>
            </a:r>
            <a:endParaRPr lang="en-US" sz="1836" dirty="0">
              <a:solidFill>
                <a:srgbClr val="404040"/>
              </a:solidFill>
            </a:endParaRPr>
          </a:p>
          <a:p>
            <a:endParaRPr lang="en-US" sz="1836" dirty="0">
              <a:solidFill>
                <a:srgbClr val="404040"/>
              </a:solidFill>
            </a:endParaRPr>
          </a:p>
        </p:txBody>
      </p:sp>
      <p:cxnSp>
        <p:nvCxnSpPr>
          <p:cNvPr id="24" name="Straight Connector 23"/>
          <p:cNvCxnSpPr/>
          <p:nvPr/>
        </p:nvCxnSpPr>
        <p:spPr>
          <a:xfrm>
            <a:off x="622617" y="2681926"/>
            <a:ext cx="851870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22617" y="2570572"/>
            <a:ext cx="0" cy="2227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53695" y="2570572"/>
            <a:ext cx="0" cy="2227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257150" y="2681926"/>
            <a:ext cx="253577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257150" y="2570572"/>
            <a:ext cx="0" cy="2227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92920" y="2570572"/>
            <a:ext cx="0" cy="22271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49254" y="3377308"/>
            <a:ext cx="1123706" cy="2750881"/>
          </a:xfrm>
          <a:prstGeom prst="rect">
            <a:avLst/>
          </a:prstGeom>
          <a:noFill/>
        </p:spPr>
        <p:txBody>
          <a:bodyPr wrap="none" lIns="0" tIns="0" rIns="0" bIns="0" rtlCol="0">
            <a:spAutoFit/>
          </a:bodyPr>
          <a:lstStyle/>
          <a:p>
            <a:r>
              <a:rPr lang="en-US" sz="1836" dirty="0" err="1" smtClean="0">
                <a:solidFill>
                  <a:srgbClr val="404040"/>
                </a:solidFill>
              </a:rPr>
              <a:t>Adaptados</a:t>
            </a:r>
            <a:endParaRPr lang="en-US" sz="1836" dirty="0">
              <a:solidFill>
                <a:srgbClr val="404040"/>
              </a:solidFill>
            </a:endParaRPr>
          </a:p>
          <a:p>
            <a:pPr>
              <a:lnSpc>
                <a:spcPct val="120000"/>
              </a:lnSpc>
            </a:pPr>
            <a:endParaRPr lang="en-US" sz="1200" dirty="0" smtClean="0">
              <a:solidFill>
                <a:srgbClr val="404040"/>
              </a:solidFill>
            </a:endParaRPr>
          </a:p>
          <a:p>
            <a:pPr>
              <a:lnSpc>
                <a:spcPct val="120000"/>
              </a:lnSpc>
            </a:pPr>
            <a:r>
              <a:rPr lang="en-US" sz="1200" dirty="0" err="1" smtClean="0">
                <a:solidFill>
                  <a:srgbClr val="404040"/>
                </a:solidFill>
              </a:rPr>
              <a:t>DatePicker</a:t>
            </a:r>
            <a:endParaRPr lang="en-US" sz="1200" dirty="0">
              <a:solidFill>
                <a:srgbClr val="404040"/>
              </a:solidFill>
            </a:endParaRPr>
          </a:p>
          <a:p>
            <a:pPr>
              <a:lnSpc>
                <a:spcPct val="120000"/>
              </a:lnSpc>
            </a:pPr>
            <a:endParaRPr lang="en-US" sz="1428" dirty="0" smtClean="0">
              <a:solidFill>
                <a:srgbClr val="FFFFFF">
                  <a:lumMod val="50000"/>
                </a:srgbClr>
              </a:solidFill>
            </a:endParaRPr>
          </a:p>
          <a:p>
            <a:pPr>
              <a:lnSpc>
                <a:spcPct val="120000"/>
              </a:lnSpc>
            </a:pPr>
            <a:endParaRPr lang="en-US" sz="1428" dirty="0">
              <a:solidFill>
                <a:srgbClr val="FFFFFF">
                  <a:lumMod val="50000"/>
                </a:srgbClr>
              </a:solidFill>
            </a:endParaRPr>
          </a:p>
          <a:p>
            <a:pPr>
              <a:lnSpc>
                <a:spcPct val="120000"/>
              </a:lnSpc>
            </a:pPr>
            <a:endParaRPr lang="en-US" sz="1428" dirty="0" smtClean="0">
              <a:solidFill>
                <a:srgbClr val="FFFFFF">
                  <a:lumMod val="50000"/>
                </a:srgbClr>
              </a:solidFill>
            </a:endParaRPr>
          </a:p>
          <a:p>
            <a:pPr>
              <a:lnSpc>
                <a:spcPct val="120000"/>
              </a:lnSpc>
            </a:pPr>
            <a:endParaRPr lang="en-US" sz="1428" dirty="0">
              <a:solidFill>
                <a:srgbClr val="FFFFFF">
                  <a:lumMod val="50000"/>
                </a:srgbClr>
              </a:solidFill>
            </a:endParaRPr>
          </a:p>
          <a:p>
            <a:pPr>
              <a:lnSpc>
                <a:spcPct val="120000"/>
              </a:lnSpc>
            </a:pPr>
            <a:endParaRPr lang="en-US" sz="1428" dirty="0" smtClean="0">
              <a:solidFill>
                <a:srgbClr val="FFFFFF">
                  <a:lumMod val="50000"/>
                </a:srgbClr>
              </a:solidFill>
            </a:endParaRPr>
          </a:p>
          <a:p>
            <a:pPr>
              <a:lnSpc>
                <a:spcPct val="120000"/>
              </a:lnSpc>
            </a:pPr>
            <a:endParaRPr lang="en-US" sz="1428" dirty="0">
              <a:solidFill>
                <a:srgbClr val="FFFFFF">
                  <a:lumMod val="50000"/>
                </a:srgbClr>
              </a:solidFill>
            </a:endParaRPr>
          </a:p>
          <a:p>
            <a:pPr>
              <a:lnSpc>
                <a:spcPct val="120000"/>
              </a:lnSpc>
            </a:pPr>
            <a:r>
              <a:rPr lang="en-US" sz="1200" dirty="0" err="1" smtClean="0">
                <a:solidFill>
                  <a:srgbClr val="404040"/>
                </a:solidFill>
              </a:rPr>
              <a:t>TimePicker</a:t>
            </a:r>
            <a:endParaRPr lang="en-US" sz="1200" dirty="0">
              <a:solidFill>
                <a:srgbClr val="404040"/>
              </a:solidFill>
            </a:endParaRPr>
          </a:p>
          <a:p>
            <a:pPr>
              <a:lnSpc>
                <a:spcPct val="120000"/>
              </a:lnSpc>
            </a:pPr>
            <a:r>
              <a:rPr lang="en-US" sz="1200" dirty="0" err="1">
                <a:solidFill>
                  <a:srgbClr val="404040"/>
                </a:solidFill>
              </a:rPr>
              <a:t>CommandBar</a:t>
            </a:r>
            <a:endParaRPr lang="en-US" sz="1200" dirty="0">
              <a:solidFill>
                <a:srgbClr val="404040"/>
              </a:solidFill>
            </a:endParaRPr>
          </a:p>
        </p:txBody>
      </p:sp>
      <p:sp>
        <p:nvSpPr>
          <p:cNvPr id="21" name="TextBox 20"/>
          <p:cNvSpPr txBox="1"/>
          <p:nvPr/>
        </p:nvSpPr>
        <p:spPr>
          <a:xfrm>
            <a:off x="2098563" y="3353948"/>
            <a:ext cx="65" cy="847540"/>
          </a:xfrm>
          <a:prstGeom prst="rect">
            <a:avLst/>
          </a:prstGeom>
          <a:noFill/>
        </p:spPr>
        <p:txBody>
          <a:bodyPr wrap="none" lIns="0" tIns="0" rIns="0" bIns="0" rtlCol="0">
            <a:spAutoFit/>
          </a:bodyPr>
          <a:lstStyle/>
          <a:p>
            <a:endParaRPr lang="en-US" sz="1836" dirty="0">
              <a:solidFill>
                <a:srgbClr val="404040"/>
              </a:solidFill>
            </a:endParaRPr>
          </a:p>
          <a:p>
            <a:endParaRPr lang="en-US" sz="1836" dirty="0">
              <a:solidFill>
                <a:srgbClr val="404040"/>
              </a:solidFill>
            </a:endParaRPr>
          </a:p>
          <a:p>
            <a:endParaRPr lang="en-US" sz="1836" dirty="0">
              <a:solidFill>
                <a:srgbClr val="404040"/>
              </a:solidFill>
            </a:endParaRPr>
          </a:p>
        </p:txBody>
      </p:sp>
      <p:sp>
        <p:nvSpPr>
          <p:cNvPr id="40" name="TextBox 39"/>
          <p:cNvSpPr txBox="1"/>
          <p:nvPr/>
        </p:nvSpPr>
        <p:spPr>
          <a:xfrm>
            <a:off x="701752" y="3654856"/>
            <a:ext cx="645348" cy="276999"/>
          </a:xfrm>
          <a:prstGeom prst="rect">
            <a:avLst/>
          </a:prstGeom>
          <a:noFill/>
        </p:spPr>
        <p:txBody>
          <a:bodyPr wrap="square" rtlCol="0">
            <a:spAutoFit/>
          </a:bodyPr>
          <a:lstStyle/>
          <a:p>
            <a:r>
              <a:rPr lang="en-US" sz="1200" dirty="0" smtClean="0">
                <a:solidFill>
                  <a:srgbClr val="404040"/>
                </a:solidFill>
              </a:rPr>
              <a:t>Button</a:t>
            </a:r>
            <a:endParaRPr lang="en-US" sz="1200" dirty="0">
              <a:solidFill>
                <a:srgbClr val="404040"/>
              </a:solidFill>
            </a:endParaRPr>
          </a:p>
        </p:txBody>
      </p:sp>
      <p:pic>
        <p:nvPicPr>
          <p:cNvPr id="41" name="Picture 40"/>
          <p:cNvPicPr>
            <a:picLocks noChangeAspect="1"/>
          </p:cNvPicPr>
          <p:nvPr/>
        </p:nvPicPr>
        <p:blipFill>
          <a:blip r:embed="rId2"/>
          <a:stretch>
            <a:fillRect/>
          </a:stretch>
        </p:blipFill>
        <p:spPr>
          <a:xfrm>
            <a:off x="806208" y="4764539"/>
            <a:ext cx="995466" cy="289941"/>
          </a:xfrm>
          <a:prstGeom prst="rect">
            <a:avLst/>
          </a:prstGeom>
        </p:spPr>
      </p:pic>
      <p:sp>
        <p:nvSpPr>
          <p:cNvPr id="42" name="TextBox 41"/>
          <p:cNvSpPr txBox="1"/>
          <p:nvPr/>
        </p:nvSpPr>
        <p:spPr>
          <a:xfrm>
            <a:off x="701752" y="4485704"/>
            <a:ext cx="874748" cy="276999"/>
          </a:xfrm>
          <a:prstGeom prst="rect">
            <a:avLst/>
          </a:prstGeom>
          <a:noFill/>
        </p:spPr>
        <p:txBody>
          <a:bodyPr wrap="square" rtlCol="0">
            <a:spAutoFit/>
          </a:bodyPr>
          <a:lstStyle/>
          <a:p>
            <a:r>
              <a:rPr lang="en-US" sz="1200" dirty="0" err="1" smtClean="0">
                <a:solidFill>
                  <a:srgbClr val="404040"/>
                </a:solidFill>
              </a:rPr>
              <a:t>CheckBox</a:t>
            </a:r>
            <a:endParaRPr lang="en-US" sz="1200" dirty="0">
              <a:solidFill>
                <a:srgbClr val="404040"/>
              </a:solidFill>
            </a:endParaRPr>
          </a:p>
        </p:txBody>
      </p:sp>
      <p:pic>
        <p:nvPicPr>
          <p:cNvPr id="43" name="Picture 42"/>
          <p:cNvPicPr>
            <a:picLocks noChangeAspect="1"/>
          </p:cNvPicPr>
          <p:nvPr/>
        </p:nvPicPr>
        <p:blipFill>
          <a:blip r:embed="rId3"/>
          <a:stretch>
            <a:fillRect/>
          </a:stretch>
        </p:blipFill>
        <p:spPr>
          <a:xfrm>
            <a:off x="806207" y="3898066"/>
            <a:ext cx="874598" cy="376280"/>
          </a:xfrm>
          <a:prstGeom prst="rect">
            <a:avLst/>
          </a:prstGeom>
        </p:spPr>
      </p:pic>
      <p:sp>
        <p:nvSpPr>
          <p:cNvPr id="44" name="TextBox 43"/>
          <p:cNvSpPr txBox="1"/>
          <p:nvPr/>
        </p:nvSpPr>
        <p:spPr>
          <a:xfrm>
            <a:off x="701752" y="5364581"/>
            <a:ext cx="1077555" cy="276999"/>
          </a:xfrm>
          <a:prstGeom prst="rect">
            <a:avLst/>
          </a:prstGeom>
          <a:noFill/>
        </p:spPr>
        <p:txBody>
          <a:bodyPr wrap="square" rtlCol="0">
            <a:spAutoFit/>
          </a:bodyPr>
          <a:lstStyle/>
          <a:p>
            <a:r>
              <a:rPr lang="en-US" sz="1200" dirty="0" err="1" smtClean="0">
                <a:solidFill>
                  <a:srgbClr val="404040"/>
                </a:solidFill>
              </a:rPr>
              <a:t>RadioButton</a:t>
            </a:r>
            <a:endParaRPr lang="en-US" sz="1200" dirty="0">
              <a:solidFill>
                <a:srgbClr val="404040"/>
              </a:solidFill>
            </a:endParaRPr>
          </a:p>
        </p:txBody>
      </p:sp>
      <p:pic>
        <p:nvPicPr>
          <p:cNvPr id="45" name="Picture 44"/>
          <p:cNvPicPr>
            <a:picLocks noChangeAspect="1"/>
          </p:cNvPicPr>
          <p:nvPr/>
        </p:nvPicPr>
        <p:blipFill>
          <a:blip r:embed="rId4"/>
          <a:stretch>
            <a:fillRect/>
          </a:stretch>
        </p:blipFill>
        <p:spPr>
          <a:xfrm>
            <a:off x="806206" y="5643995"/>
            <a:ext cx="874597" cy="263228"/>
          </a:xfrm>
          <a:prstGeom prst="rect">
            <a:avLst/>
          </a:prstGeom>
        </p:spPr>
      </p:pic>
      <p:sp>
        <p:nvSpPr>
          <p:cNvPr id="47" name="TextBox 46"/>
          <p:cNvSpPr txBox="1"/>
          <p:nvPr/>
        </p:nvSpPr>
        <p:spPr>
          <a:xfrm>
            <a:off x="2164925" y="5364581"/>
            <a:ext cx="1037591" cy="276999"/>
          </a:xfrm>
          <a:prstGeom prst="rect">
            <a:avLst/>
          </a:prstGeom>
          <a:noFill/>
        </p:spPr>
        <p:txBody>
          <a:bodyPr wrap="square" rtlCol="0">
            <a:spAutoFit/>
          </a:bodyPr>
          <a:lstStyle/>
          <a:p>
            <a:r>
              <a:rPr lang="en-US" sz="1200" dirty="0" err="1" smtClean="0">
                <a:solidFill>
                  <a:srgbClr val="404040"/>
                </a:solidFill>
              </a:rPr>
              <a:t>ProgressBar</a:t>
            </a:r>
            <a:endParaRPr lang="en-US" sz="1200" dirty="0">
              <a:solidFill>
                <a:srgbClr val="404040"/>
              </a:solidFill>
            </a:endParaRPr>
          </a:p>
        </p:txBody>
      </p:sp>
      <p:pic>
        <p:nvPicPr>
          <p:cNvPr id="48" name="Picture 47"/>
          <p:cNvPicPr>
            <a:picLocks noChangeAspect="1"/>
          </p:cNvPicPr>
          <p:nvPr/>
        </p:nvPicPr>
        <p:blipFill>
          <a:blip r:embed="rId5"/>
          <a:stretch>
            <a:fillRect/>
          </a:stretch>
        </p:blipFill>
        <p:spPr>
          <a:xfrm>
            <a:off x="2268143" y="5641581"/>
            <a:ext cx="2186219" cy="375828"/>
          </a:xfrm>
          <a:prstGeom prst="rect">
            <a:avLst/>
          </a:prstGeom>
        </p:spPr>
      </p:pic>
      <p:sp>
        <p:nvSpPr>
          <p:cNvPr id="49" name="TextBox 48"/>
          <p:cNvSpPr txBox="1"/>
          <p:nvPr/>
        </p:nvSpPr>
        <p:spPr>
          <a:xfrm>
            <a:off x="2164925" y="4497260"/>
            <a:ext cx="1036633" cy="276999"/>
          </a:xfrm>
          <a:prstGeom prst="rect">
            <a:avLst/>
          </a:prstGeom>
          <a:noFill/>
        </p:spPr>
        <p:txBody>
          <a:bodyPr wrap="square" rtlCol="0">
            <a:spAutoFit/>
          </a:bodyPr>
          <a:lstStyle/>
          <a:p>
            <a:r>
              <a:rPr lang="en-US" sz="1200" dirty="0" smtClean="0">
                <a:solidFill>
                  <a:srgbClr val="404040"/>
                </a:solidFill>
              </a:rPr>
              <a:t>Slider</a:t>
            </a:r>
            <a:endParaRPr lang="en-US" sz="1200" dirty="0">
              <a:solidFill>
                <a:srgbClr val="404040"/>
              </a:solidFill>
            </a:endParaRPr>
          </a:p>
        </p:txBody>
      </p:sp>
      <p:pic>
        <p:nvPicPr>
          <p:cNvPr id="50" name="Picture 49"/>
          <p:cNvPicPr>
            <a:picLocks noChangeAspect="1"/>
          </p:cNvPicPr>
          <p:nvPr/>
        </p:nvPicPr>
        <p:blipFill>
          <a:blip r:embed="rId6"/>
          <a:stretch>
            <a:fillRect/>
          </a:stretch>
        </p:blipFill>
        <p:spPr>
          <a:xfrm>
            <a:off x="2268143" y="4762703"/>
            <a:ext cx="2186219" cy="375828"/>
          </a:xfrm>
          <a:prstGeom prst="rect">
            <a:avLst/>
          </a:prstGeom>
        </p:spPr>
      </p:pic>
      <p:sp>
        <p:nvSpPr>
          <p:cNvPr id="51" name="TextBox 50"/>
          <p:cNvSpPr txBox="1"/>
          <p:nvPr/>
        </p:nvSpPr>
        <p:spPr>
          <a:xfrm>
            <a:off x="2164925" y="3621066"/>
            <a:ext cx="1130840" cy="276999"/>
          </a:xfrm>
          <a:prstGeom prst="rect">
            <a:avLst/>
          </a:prstGeom>
          <a:noFill/>
        </p:spPr>
        <p:txBody>
          <a:bodyPr wrap="square" rtlCol="0">
            <a:spAutoFit/>
          </a:bodyPr>
          <a:lstStyle/>
          <a:p>
            <a:r>
              <a:rPr lang="en-US" sz="1200" dirty="0" smtClean="0">
                <a:solidFill>
                  <a:srgbClr val="404040"/>
                </a:solidFill>
              </a:rPr>
              <a:t>ToggleSwitch</a:t>
            </a:r>
            <a:endParaRPr lang="en-US" sz="1200" dirty="0">
              <a:solidFill>
                <a:srgbClr val="404040"/>
              </a:solidFill>
            </a:endParaRPr>
          </a:p>
        </p:txBody>
      </p:sp>
      <p:pic>
        <p:nvPicPr>
          <p:cNvPr id="52" name="Picture 51"/>
          <p:cNvPicPr>
            <a:picLocks noChangeAspect="1"/>
          </p:cNvPicPr>
          <p:nvPr/>
        </p:nvPicPr>
        <p:blipFill>
          <a:blip r:embed="rId7"/>
          <a:stretch>
            <a:fillRect/>
          </a:stretch>
        </p:blipFill>
        <p:spPr>
          <a:xfrm>
            <a:off x="2259132" y="3898066"/>
            <a:ext cx="2195230" cy="376280"/>
          </a:xfrm>
          <a:prstGeom prst="rect">
            <a:avLst/>
          </a:prstGeom>
        </p:spPr>
      </p:pic>
      <p:pic>
        <p:nvPicPr>
          <p:cNvPr id="53" name="Picture 52"/>
          <p:cNvPicPr/>
          <p:nvPr/>
        </p:nvPicPr>
        <p:blipFill>
          <a:blip r:embed="rId8"/>
          <a:stretch>
            <a:fillRect/>
          </a:stretch>
        </p:blipFill>
        <p:spPr>
          <a:xfrm>
            <a:off x="5531272" y="4106862"/>
            <a:ext cx="1268063" cy="1533120"/>
          </a:xfrm>
          <a:prstGeom prst="rect">
            <a:avLst/>
          </a:prstGeom>
        </p:spPr>
      </p:pic>
      <p:pic>
        <p:nvPicPr>
          <p:cNvPr id="54" name="Picture 53"/>
          <p:cNvPicPr>
            <a:picLocks noChangeAspect="1"/>
          </p:cNvPicPr>
          <p:nvPr/>
        </p:nvPicPr>
        <p:blipFill>
          <a:blip r:embed="rId9"/>
          <a:stretch>
            <a:fillRect/>
          </a:stretch>
        </p:blipFill>
        <p:spPr>
          <a:xfrm>
            <a:off x="6884013" y="4106862"/>
            <a:ext cx="925347" cy="1533120"/>
          </a:xfrm>
          <a:prstGeom prst="rect">
            <a:avLst/>
          </a:prstGeom>
        </p:spPr>
      </p:pic>
      <p:pic>
        <p:nvPicPr>
          <p:cNvPr id="5" name="Picture 4"/>
          <p:cNvPicPr>
            <a:picLocks noChangeAspect="1"/>
          </p:cNvPicPr>
          <p:nvPr/>
        </p:nvPicPr>
        <p:blipFill>
          <a:blip r:embed="rId10"/>
          <a:stretch>
            <a:fillRect/>
          </a:stretch>
        </p:blipFill>
        <p:spPr>
          <a:xfrm>
            <a:off x="9758853" y="3446333"/>
            <a:ext cx="1860984" cy="2715738"/>
          </a:xfrm>
          <a:prstGeom prst="rect">
            <a:avLst/>
          </a:prstGeom>
        </p:spPr>
      </p:pic>
      <p:sp>
        <p:nvSpPr>
          <p:cNvPr id="7" name="Rectangle 6"/>
          <p:cNvSpPr/>
          <p:nvPr/>
        </p:nvSpPr>
        <p:spPr>
          <a:xfrm>
            <a:off x="8268576" y="3777718"/>
            <a:ext cx="1453617" cy="1421928"/>
          </a:xfrm>
          <a:prstGeom prst="rect">
            <a:avLst/>
          </a:prstGeom>
        </p:spPr>
        <p:txBody>
          <a:bodyPr wrap="square">
            <a:spAutoFit/>
          </a:bodyPr>
          <a:lstStyle/>
          <a:p>
            <a:pPr>
              <a:lnSpc>
                <a:spcPct val="120000"/>
              </a:lnSpc>
            </a:pPr>
            <a:r>
              <a:rPr lang="en-US" sz="1200" dirty="0">
                <a:solidFill>
                  <a:srgbClr val="404040"/>
                </a:solidFill>
              </a:rPr>
              <a:t>Hub</a:t>
            </a:r>
          </a:p>
          <a:p>
            <a:pPr>
              <a:lnSpc>
                <a:spcPct val="120000"/>
              </a:lnSpc>
            </a:pPr>
            <a:r>
              <a:rPr lang="en-US" sz="1200" dirty="0">
                <a:solidFill>
                  <a:srgbClr val="404040"/>
                </a:solidFill>
              </a:rPr>
              <a:t>Pivot</a:t>
            </a:r>
          </a:p>
          <a:p>
            <a:pPr>
              <a:lnSpc>
                <a:spcPct val="120000"/>
              </a:lnSpc>
            </a:pPr>
            <a:r>
              <a:rPr lang="en-US" sz="1200" dirty="0" err="1">
                <a:solidFill>
                  <a:srgbClr val="404040"/>
                </a:solidFill>
              </a:rPr>
              <a:t>ListView</a:t>
            </a:r>
            <a:endParaRPr lang="en-US" sz="1200" dirty="0">
              <a:solidFill>
                <a:srgbClr val="404040"/>
              </a:solidFill>
            </a:endParaRPr>
          </a:p>
          <a:p>
            <a:pPr>
              <a:lnSpc>
                <a:spcPct val="120000"/>
              </a:lnSpc>
            </a:pPr>
            <a:r>
              <a:rPr lang="en-US" sz="1200" dirty="0" err="1">
                <a:solidFill>
                  <a:srgbClr val="404040"/>
                </a:solidFill>
              </a:rPr>
              <a:t>GridView</a:t>
            </a:r>
            <a:endParaRPr lang="en-US" sz="1200" dirty="0">
              <a:solidFill>
                <a:srgbClr val="404040"/>
              </a:solidFill>
            </a:endParaRPr>
          </a:p>
          <a:p>
            <a:pPr>
              <a:lnSpc>
                <a:spcPct val="120000"/>
              </a:lnSpc>
            </a:pPr>
            <a:r>
              <a:rPr lang="en-US" sz="1200" dirty="0" err="1">
                <a:solidFill>
                  <a:srgbClr val="404040"/>
                </a:solidFill>
              </a:rPr>
              <a:t>AppBar</a:t>
            </a:r>
            <a:endParaRPr lang="en-US" sz="1200" dirty="0">
              <a:solidFill>
                <a:srgbClr val="404040"/>
              </a:solidFill>
            </a:endParaRPr>
          </a:p>
          <a:p>
            <a:pPr>
              <a:lnSpc>
                <a:spcPct val="120000"/>
              </a:lnSpc>
            </a:pPr>
            <a:r>
              <a:rPr lang="en-US" sz="1200" dirty="0" err="1" smtClean="0">
                <a:solidFill>
                  <a:srgbClr val="404040"/>
                </a:solidFill>
              </a:rPr>
              <a:t>SysTray</a:t>
            </a:r>
            <a:endParaRPr lang="en-US" sz="1200" dirty="0">
              <a:solidFill>
                <a:srgbClr val="404040"/>
              </a:solidFill>
            </a:endParaRPr>
          </a:p>
        </p:txBody>
      </p:sp>
    </p:spTree>
    <p:extLst>
      <p:ext uri="{BB962C8B-B14F-4D97-AF65-F5344CB8AC3E}">
        <p14:creationId xmlns:p14="http://schemas.microsoft.com/office/powerpoint/2010/main" val="3582387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p:bldP spid="19" grpId="0"/>
      <p:bldP spid="46" grpId="0"/>
      <p:bldP spid="21" grpId="0"/>
      <p:bldP spid="40" grpId="0"/>
      <p:bldP spid="42" grpId="0"/>
      <p:bldP spid="44" grpId="0"/>
      <p:bldP spid="47" grpId="0"/>
      <p:bldP spid="49" grpId="0"/>
      <p:bldP spid="51"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7875587" y="2572798"/>
            <a:ext cx="1847850" cy="3343275"/>
          </a:xfrm>
          <a:prstGeom prst="rect">
            <a:avLst/>
          </a:prstGeom>
        </p:spPr>
      </p:pic>
      <p:pic>
        <p:nvPicPr>
          <p:cNvPr id="15" name="Picture 14"/>
          <p:cNvPicPr>
            <a:picLocks noChangeAspect="1"/>
          </p:cNvPicPr>
          <p:nvPr/>
        </p:nvPicPr>
        <p:blipFill>
          <a:blip r:embed="rId4"/>
          <a:stretch>
            <a:fillRect/>
          </a:stretch>
        </p:blipFill>
        <p:spPr>
          <a:xfrm>
            <a:off x="7968307" y="2782276"/>
            <a:ext cx="1552575" cy="2562225"/>
          </a:xfrm>
          <a:prstGeom prst="rect">
            <a:avLst/>
          </a:prstGeom>
        </p:spPr>
      </p:pic>
      <p:pic>
        <p:nvPicPr>
          <p:cNvPr id="12" name="Picture 11"/>
          <p:cNvPicPr>
            <a:picLocks noChangeAspect="1"/>
          </p:cNvPicPr>
          <p:nvPr/>
        </p:nvPicPr>
        <p:blipFill>
          <a:blip r:embed="rId5"/>
          <a:stretch>
            <a:fillRect/>
          </a:stretch>
        </p:blipFill>
        <p:spPr>
          <a:xfrm>
            <a:off x="7968307" y="2782276"/>
            <a:ext cx="1562100" cy="2581275"/>
          </a:xfrm>
          <a:prstGeom prst="rect">
            <a:avLst/>
          </a:prstGeom>
        </p:spPr>
      </p:pic>
      <p:sp>
        <p:nvSpPr>
          <p:cNvPr id="9" name="Title 8"/>
          <p:cNvSpPr>
            <a:spLocks noGrp="1"/>
          </p:cNvSpPr>
          <p:nvPr>
            <p:ph type="title"/>
          </p:nvPr>
        </p:nvSpPr>
        <p:spPr/>
        <p:txBody>
          <a:bodyPr/>
          <a:lstStyle/>
          <a:p>
            <a:r>
              <a:rPr lang="en-US" dirty="0" smtClean="0"/>
              <a:t>¿</a:t>
            </a:r>
            <a:r>
              <a:rPr lang="en-US" dirty="0" err="1" smtClean="0"/>
              <a:t>Porque</a:t>
            </a:r>
            <a:r>
              <a:rPr lang="en-US" dirty="0" smtClean="0"/>
              <a:t> </a:t>
            </a:r>
            <a:r>
              <a:rPr lang="en-US" dirty="0" err="1" smtClean="0"/>
              <a:t>existen</a:t>
            </a:r>
            <a:r>
              <a:rPr lang="en-US" dirty="0" smtClean="0"/>
              <a:t> </a:t>
            </a:r>
            <a:r>
              <a:rPr lang="en-US" dirty="0" err="1" smtClean="0"/>
              <a:t>diferencias</a:t>
            </a:r>
            <a:r>
              <a:rPr lang="en-US" dirty="0" smtClean="0"/>
              <a:t>?</a:t>
            </a:r>
            <a:endParaRPr lang="en-US" dirty="0"/>
          </a:p>
        </p:txBody>
      </p:sp>
      <p:sp>
        <p:nvSpPr>
          <p:cNvPr id="19" name="TextBox 18"/>
          <p:cNvSpPr txBox="1"/>
          <p:nvPr/>
        </p:nvSpPr>
        <p:spPr>
          <a:xfrm>
            <a:off x="768336" y="2217082"/>
            <a:ext cx="955390" cy="282513"/>
          </a:xfrm>
          <a:prstGeom prst="rect">
            <a:avLst/>
          </a:prstGeom>
          <a:noFill/>
        </p:spPr>
        <p:txBody>
          <a:bodyPr wrap="none" lIns="0" tIns="0" rIns="0" bIns="0" rtlCol="0">
            <a:spAutoFit/>
          </a:bodyPr>
          <a:lstStyle/>
          <a:p>
            <a:r>
              <a:rPr lang="en-US" sz="1836" dirty="0">
                <a:solidFill>
                  <a:srgbClr val="404040"/>
                </a:solidFill>
              </a:rPr>
              <a:t>Windows</a:t>
            </a:r>
          </a:p>
        </p:txBody>
      </p:sp>
      <p:pic>
        <p:nvPicPr>
          <p:cNvPr id="35" name="Picture 34"/>
          <p:cNvPicPr>
            <a:picLocks noChangeAspect="1"/>
          </p:cNvPicPr>
          <p:nvPr/>
        </p:nvPicPr>
        <p:blipFill>
          <a:blip r:embed="rId6"/>
          <a:stretch>
            <a:fillRect/>
          </a:stretch>
        </p:blipFill>
        <p:spPr>
          <a:xfrm>
            <a:off x="622617" y="2514511"/>
            <a:ext cx="5663622" cy="3542085"/>
          </a:xfrm>
          <a:prstGeom prst="rect">
            <a:avLst/>
          </a:prstGeom>
        </p:spPr>
      </p:pic>
      <p:sp>
        <p:nvSpPr>
          <p:cNvPr id="31" name="TextBox 30"/>
          <p:cNvSpPr txBox="1"/>
          <p:nvPr/>
        </p:nvSpPr>
        <p:spPr>
          <a:xfrm>
            <a:off x="7882059" y="2217082"/>
            <a:ext cx="1678345" cy="282513"/>
          </a:xfrm>
          <a:prstGeom prst="rect">
            <a:avLst/>
          </a:prstGeom>
          <a:noFill/>
        </p:spPr>
        <p:txBody>
          <a:bodyPr wrap="none" lIns="0" tIns="0" rIns="0" bIns="0" rtlCol="0">
            <a:spAutoFit/>
          </a:bodyPr>
          <a:lstStyle/>
          <a:p>
            <a:r>
              <a:rPr lang="en-US" sz="1836" dirty="0">
                <a:solidFill>
                  <a:srgbClr val="404040"/>
                </a:solidFill>
              </a:rPr>
              <a:t>Windows Phone</a:t>
            </a:r>
          </a:p>
        </p:txBody>
      </p:sp>
    </p:spTree>
    <p:extLst>
      <p:ext uri="{BB962C8B-B14F-4D97-AF65-F5344CB8AC3E}">
        <p14:creationId xmlns:p14="http://schemas.microsoft.com/office/powerpoint/2010/main" val="1782588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5736" y="1820863"/>
            <a:ext cx="11116501" cy="4419600"/>
          </a:xfrm>
        </p:spPr>
        <p:txBody>
          <a:bodyPr/>
          <a:lstStyle/>
          <a:p>
            <a:r>
              <a:rPr lang="en-US" dirty="0" smtClean="0">
                <a:solidFill>
                  <a:schemeClr val="tx1"/>
                </a:solidFill>
              </a:rPr>
              <a:t>Layout: Panel, </a:t>
            </a:r>
            <a:r>
              <a:rPr lang="en-US" dirty="0" err="1" smtClean="0">
                <a:solidFill>
                  <a:schemeClr val="tx1"/>
                </a:solidFill>
              </a:rPr>
              <a:t>StackPanel</a:t>
            </a:r>
            <a:r>
              <a:rPr lang="en-US" dirty="0" smtClean="0">
                <a:solidFill>
                  <a:schemeClr val="tx1"/>
                </a:solidFill>
              </a:rPr>
              <a:t>, Grid, Border</a:t>
            </a:r>
          </a:p>
          <a:p>
            <a:r>
              <a:rPr lang="en-US" dirty="0" smtClean="0">
                <a:solidFill>
                  <a:schemeClr val="tx1"/>
                </a:solidFill>
              </a:rPr>
              <a:t>Buttons, Slider, </a:t>
            </a:r>
            <a:r>
              <a:rPr lang="en-US" dirty="0" err="1" smtClean="0">
                <a:solidFill>
                  <a:schemeClr val="tx1"/>
                </a:solidFill>
              </a:rPr>
              <a:t>ToggleSwitch</a:t>
            </a:r>
            <a:r>
              <a:rPr lang="en-US" dirty="0" smtClean="0">
                <a:solidFill>
                  <a:schemeClr val="tx1"/>
                </a:solidFill>
              </a:rPr>
              <a:t>, </a:t>
            </a:r>
            <a:r>
              <a:rPr lang="en-US" dirty="0" err="1" smtClean="0">
                <a:solidFill>
                  <a:schemeClr val="tx1"/>
                </a:solidFill>
              </a:rPr>
              <a:t>CheckBox</a:t>
            </a:r>
            <a:r>
              <a:rPr lang="en-US" dirty="0" smtClean="0">
                <a:solidFill>
                  <a:schemeClr val="tx1"/>
                </a:solidFill>
              </a:rPr>
              <a:t>, </a:t>
            </a:r>
            <a:r>
              <a:rPr lang="en-US" dirty="0" err="1" smtClean="0">
                <a:solidFill>
                  <a:schemeClr val="tx1"/>
                </a:solidFill>
              </a:rPr>
              <a:t>RadioButton</a:t>
            </a:r>
            <a:r>
              <a:rPr lang="en-US" dirty="0" smtClean="0">
                <a:solidFill>
                  <a:schemeClr val="tx1"/>
                </a:solidFill>
              </a:rPr>
              <a:t>, </a:t>
            </a:r>
            <a:r>
              <a:rPr lang="en-US" dirty="0" err="1" smtClean="0">
                <a:solidFill>
                  <a:schemeClr val="tx1"/>
                </a:solidFill>
              </a:rPr>
              <a:t>ProgressBar</a:t>
            </a:r>
            <a:endParaRPr lang="en-US" dirty="0" smtClean="0">
              <a:solidFill>
                <a:schemeClr val="tx1"/>
              </a:solidFill>
            </a:endParaRPr>
          </a:p>
          <a:p>
            <a:r>
              <a:rPr lang="en-US" dirty="0" err="1" smtClean="0">
                <a:solidFill>
                  <a:schemeClr val="tx1"/>
                </a:solidFill>
              </a:rPr>
              <a:t>TextBox</a:t>
            </a:r>
            <a:r>
              <a:rPr lang="en-US" dirty="0" smtClean="0">
                <a:solidFill>
                  <a:schemeClr val="tx1"/>
                </a:solidFill>
              </a:rPr>
              <a:t>, </a:t>
            </a:r>
            <a:r>
              <a:rPr lang="en-US" dirty="0" err="1" smtClean="0">
                <a:solidFill>
                  <a:schemeClr val="tx1"/>
                </a:solidFill>
              </a:rPr>
              <a:t>TextBlock</a:t>
            </a:r>
            <a:endParaRPr lang="en-US" dirty="0" smtClean="0">
              <a:solidFill>
                <a:schemeClr val="tx1"/>
              </a:solidFill>
            </a:endParaRPr>
          </a:p>
          <a:p>
            <a:r>
              <a:rPr lang="en-US" dirty="0" smtClean="0">
                <a:solidFill>
                  <a:schemeClr val="tx1"/>
                </a:solidFill>
              </a:rPr>
              <a:t>Shapes/Path</a:t>
            </a:r>
          </a:p>
          <a:p>
            <a:pPr marL="0" indent="0">
              <a:buNone/>
            </a:pPr>
            <a:endParaRPr lang="en-US" dirty="0" smtClean="0"/>
          </a:p>
          <a:p>
            <a:pPr lvl="0"/>
            <a:endParaRPr lang="en-US" dirty="0"/>
          </a:p>
          <a:p>
            <a:pPr lvl="0"/>
            <a:endParaRPr lang="en-US" dirty="0" smtClean="0"/>
          </a:p>
          <a:p>
            <a:pPr marL="0" indent="0">
              <a:buNone/>
            </a:pPr>
            <a:endParaRPr lang="en-US" dirty="0" smtClean="0"/>
          </a:p>
        </p:txBody>
      </p:sp>
      <p:sp>
        <p:nvSpPr>
          <p:cNvPr id="2" name="Title 1"/>
          <p:cNvSpPr>
            <a:spLocks noGrp="1"/>
          </p:cNvSpPr>
          <p:nvPr>
            <p:ph type="title"/>
          </p:nvPr>
        </p:nvSpPr>
        <p:spPr>
          <a:xfrm>
            <a:off x="458016" y="402396"/>
            <a:ext cx="8228433" cy="1173564"/>
          </a:xfrm>
        </p:spPr>
        <p:txBody>
          <a:bodyPr/>
          <a:lstStyle/>
          <a:p>
            <a:r>
              <a:rPr lang="en-US" dirty="0" err="1" smtClean="0"/>
              <a:t>Controles</a:t>
            </a:r>
            <a:r>
              <a:rPr lang="en-US" dirty="0" smtClean="0"/>
              <a:t> </a:t>
            </a:r>
            <a:r>
              <a:rPr lang="en-US" dirty="0" err="1" smtClean="0"/>
              <a:t>comunes</a:t>
            </a:r>
            <a:r>
              <a:rPr lang="en-US" dirty="0" smtClean="0"/>
              <a:t/>
            </a:r>
            <a:br>
              <a:rPr lang="en-US" dirty="0" smtClean="0"/>
            </a:br>
            <a:endParaRPr lang="en-US" sz="3999"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330958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5736" y="2125662"/>
            <a:ext cx="11116501" cy="4114799"/>
          </a:xfrm>
        </p:spPr>
        <p:txBody>
          <a:bodyPr/>
          <a:lstStyle/>
          <a:p>
            <a:r>
              <a:rPr lang="en-US" dirty="0" smtClean="0">
                <a:solidFill>
                  <a:schemeClr val="tx1"/>
                </a:solidFill>
              </a:rPr>
              <a:t>Hub</a:t>
            </a:r>
          </a:p>
          <a:p>
            <a:r>
              <a:rPr lang="en-US" dirty="0" err="1" smtClean="0">
                <a:solidFill>
                  <a:schemeClr val="tx1"/>
                </a:solidFill>
              </a:rPr>
              <a:t>AppBar</a:t>
            </a:r>
            <a:r>
              <a:rPr lang="en-US" dirty="0" smtClean="0">
                <a:solidFill>
                  <a:schemeClr val="tx1"/>
                </a:solidFill>
              </a:rPr>
              <a:t>/</a:t>
            </a:r>
            <a:r>
              <a:rPr lang="en-US" dirty="0" err="1" smtClean="0">
                <a:solidFill>
                  <a:schemeClr val="tx1"/>
                </a:solidFill>
              </a:rPr>
              <a:t>CommandBar</a:t>
            </a:r>
            <a:endParaRPr lang="en-US" dirty="0" smtClean="0">
              <a:solidFill>
                <a:schemeClr val="tx1"/>
              </a:solidFill>
            </a:endParaRPr>
          </a:p>
          <a:p>
            <a:r>
              <a:rPr lang="en-US" dirty="0" smtClean="0">
                <a:solidFill>
                  <a:schemeClr val="tx1"/>
                </a:solidFill>
              </a:rPr>
              <a:t>Date/Time Pickers y </a:t>
            </a:r>
            <a:r>
              <a:rPr lang="en-US" dirty="0" err="1" smtClean="0">
                <a:solidFill>
                  <a:schemeClr val="tx1"/>
                </a:solidFill>
              </a:rPr>
              <a:t>ListPickers</a:t>
            </a:r>
            <a:endParaRPr lang="en-US" dirty="0" smtClean="0">
              <a:solidFill>
                <a:schemeClr val="tx1"/>
              </a:solidFill>
            </a:endParaRPr>
          </a:p>
          <a:p>
            <a:r>
              <a:rPr lang="en-US" dirty="0" err="1" smtClean="0">
                <a:solidFill>
                  <a:schemeClr val="tx1"/>
                </a:solidFill>
              </a:rPr>
              <a:t>ListView</a:t>
            </a:r>
            <a:endParaRPr lang="en-US" dirty="0" smtClean="0">
              <a:solidFill>
                <a:schemeClr val="tx1"/>
              </a:solidFill>
            </a:endParaRPr>
          </a:p>
          <a:p>
            <a:r>
              <a:rPr lang="en-US" dirty="0" err="1" smtClean="0">
                <a:solidFill>
                  <a:schemeClr val="tx1"/>
                </a:solidFill>
              </a:rPr>
              <a:t>Flyouts</a:t>
            </a:r>
            <a:endParaRPr lang="en-US" dirty="0" smtClean="0">
              <a:solidFill>
                <a:schemeClr val="tx1"/>
              </a:solidFill>
            </a:endParaRPr>
          </a:p>
          <a:p>
            <a:r>
              <a:rPr lang="en-US" dirty="0" smtClean="0">
                <a:solidFill>
                  <a:schemeClr val="tx1"/>
                </a:solidFill>
              </a:rPr>
              <a:t>Media</a:t>
            </a:r>
          </a:p>
          <a:p>
            <a:pPr marL="0" indent="0">
              <a:buNone/>
            </a:pPr>
            <a:endParaRPr lang="en-US" dirty="0" smtClean="0"/>
          </a:p>
          <a:p>
            <a:pPr lvl="0"/>
            <a:endParaRPr lang="en-US" dirty="0"/>
          </a:p>
          <a:p>
            <a:pPr lvl="0"/>
            <a:endParaRPr lang="en-US" dirty="0" smtClean="0"/>
          </a:p>
          <a:p>
            <a:pPr marL="0" indent="0">
              <a:buNone/>
            </a:pPr>
            <a:endParaRPr lang="en-US" dirty="0" smtClean="0"/>
          </a:p>
        </p:txBody>
      </p:sp>
      <p:sp>
        <p:nvSpPr>
          <p:cNvPr id="2" name="Title 1"/>
          <p:cNvSpPr>
            <a:spLocks noGrp="1"/>
          </p:cNvSpPr>
          <p:nvPr>
            <p:ph type="title"/>
          </p:nvPr>
        </p:nvSpPr>
        <p:spPr>
          <a:xfrm>
            <a:off x="458016" y="402396"/>
            <a:ext cx="11094221" cy="1173564"/>
          </a:xfrm>
        </p:spPr>
        <p:txBody>
          <a:bodyPr/>
          <a:lstStyle/>
          <a:p>
            <a:r>
              <a:rPr lang="en-US" dirty="0" err="1" smtClean="0"/>
              <a:t>Controles</a:t>
            </a:r>
            <a:r>
              <a:rPr lang="en-US" dirty="0" smtClean="0"/>
              <a:t> </a:t>
            </a:r>
            <a:r>
              <a:rPr lang="en-US" dirty="0" err="1" smtClean="0"/>
              <a:t>adaptados</a:t>
            </a:r>
            <a:r>
              <a:rPr lang="en-US" dirty="0" smtClean="0"/>
              <a:t>, </a:t>
            </a:r>
            <a:r>
              <a:rPr lang="en-US" dirty="0" err="1" smtClean="0"/>
              <a:t>misma</a:t>
            </a:r>
            <a:r>
              <a:rPr lang="en-US" dirty="0" smtClean="0"/>
              <a:t> API, </a:t>
            </a:r>
            <a:r>
              <a:rPr lang="en-US" dirty="0" err="1" smtClean="0"/>
              <a:t>distinto</a:t>
            </a:r>
            <a:r>
              <a:rPr lang="en-US" dirty="0" smtClean="0"/>
              <a:t> </a:t>
            </a:r>
            <a:r>
              <a:rPr lang="en-US" dirty="0" err="1" smtClean="0"/>
              <a:t>comportamiento</a:t>
            </a:r>
            <a:r>
              <a:rPr lang="en-US" dirty="0" smtClean="0"/>
              <a:t/>
            </a:r>
            <a:br>
              <a:rPr lang="en-US" dirty="0" smtClean="0"/>
            </a:br>
            <a:endParaRPr lang="en-US" sz="3999"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25161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smtClean="0"/>
              <a:t>Ejemplo</a:t>
            </a:r>
            <a:r>
              <a:rPr lang="en-US" dirty="0" smtClean="0"/>
              <a:t>: La </a:t>
            </a:r>
            <a:r>
              <a:rPr lang="en-US" dirty="0" err="1" smtClean="0"/>
              <a:t>CommandBar</a:t>
            </a:r>
            <a:endParaRPr lang="en-US" dirty="0"/>
          </a:p>
        </p:txBody>
      </p:sp>
      <p:pic>
        <p:nvPicPr>
          <p:cNvPr id="2050" name="Picture 1"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7" y="5021262"/>
            <a:ext cx="11191240" cy="91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8"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37" y="2049462"/>
            <a:ext cx="3888673" cy="166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9437" y="1687325"/>
            <a:ext cx="1678345" cy="282513"/>
          </a:xfrm>
          <a:prstGeom prst="rect">
            <a:avLst/>
          </a:prstGeom>
          <a:noFill/>
        </p:spPr>
        <p:txBody>
          <a:bodyPr wrap="none" lIns="0" tIns="0" rIns="0" bIns="0" rtlCol="0">
            <a:spAutoFit/>
          </a:bodyPr>
          <a:lstStyle/>
          <a:p>
            <a:r>
              <a:rPr lang="en-US" sz="1836" dirty="0">
                <a:solidFill>
                  <a:srgbClr val="404040"/>
                </a:solidFill>
              </a:rPr>
              <a:t>Windows Phone</a:t>
            </a:r>
          </a:p>
        </p:txBody>
      </p:sp>
      <p:sp>
        <p:nvSpPr>
          <p:cNvPr id="13" name="TextBox 12"/>
          <p:cNvSpPr txBox="1"/>
          <p:nvPr/>
        </p:nvSpPr>
        <p:spPr>
          <a:xfrm>
            <a:off x="579438" y="4615896"/>
            <a:ext cx="955390" cy="282513"/>
          </a:xfrm>
          <a:prstGeom prst="rect">
            <a:avLst/>
          </a:prstGeom>
          <a:noFill/>
        </p:spPr>
        <p:txBody>
          <a:bodyPr wrap="none" lIns="0" tIns="0" rIns="0" bIns="0" rtlCol="0">
            <a:spAutoFit/>
          </a:bodyPr>
          <a:lstStyle/>
          <a:p>
            <a:r>
              <a:rPr lang="en-US" sz="1836" dirty="0">
                <a:solidFill>
                  <a:srgbClr val="404040"/>
                </a:solidFill>
              </a:rPr>
              <a:t>Windows</a:t>
            </a:r>
          </a:p>
        </p:txBody>
      </p:sp>
    </p:spTree>
    <p:extLst>
      <p:ext uri="{BB962C8B-B14F-4D97-AF65-F5344CB8AC3E}">
        <p14:creationId xmlns:p14="http://schemas.microsoft.com/office/powerpoint/2010/main" val="92169321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3541" y="1869003"/>
            <a:ext cx="8460245" cy="3049662"/>
          </a:xfrm>
        </p:spPr>
        <p:txBody>
          <a:bodyPr/>
          <a:lstStyle/>
          <a:p>
            <a:r>
              <a:rPr lang="en-US" sz="8975" dirty="0" smtClean="0"/>
              <a:t>Un </a:t>
            </a:r>
            <a:r>
              <a:rPr lang="en-US" sz="8975" dirty="0" err="1" smtClean="0"/>
              <a:t>vistazo</a:t>
            </a:r>
            <a:r>
              <a:rPr lang="en-US" sz="8975" dirty="0" smtClean="0"/>
              <a:t> a los </a:t>
            </a:r>
            <a:r>
              <a:rPr lang="en-US" sz="8975" dirty="0" err="1" smtClean="0"/>
              <a:t>controles</a:t>
            </a:r>
            <a:endParaRPr lang="en-US" sz="8975" dirty="0"/>
          </a:p>
        </p:txBody>
      </p:sp>
    </p:spTree>
    <p:extLst>
      <p:ext uri="{BB962C8B-B14F-4D97-AF65-F5344CB8AC3E}">
        <p14:creationId xmlns:p14="http://schemas.microsoft.com/office/powerpoint/2010/main" val="299065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547028"/>
            <a:ext cx="11189653" cy="660855"/>
          </a:xfrm>
        </p:spPr>
        <p:txBody>
          <a:bodyPr/>
          <a:lstStyle/>
          <a:p>
            <a:r>
              <a:rPr lang="en-US" sz="4399" dirty="0">
                <a:latin typeface="+mn-lt"/>
              </a:rPr>
              <a:t>Agenda</a:t>
            </a:r>
          </a:p>
        </p:txBody>
      </p:sp>
      <p:sp>
        <p:nvSpPr>
          <p:cNvPr id="6" name="Text Placeholder 4"/>
          <p:cNvSpPr>
            <a:spLocks noGrp="1"/>
          </p:cNvSpPr>
          <p:nvPr/>
        </p:nvSpPr>
        <p:spPr>
          <a:xfrm>
            <a:off x="623411" y="1708491"/>
            <a:ext cx="11616109" cy="3992033"/>
          </a:xfrm>
          <a:prstGeom prst="rect">
            <a:avLst/>
          </a:prstGeom>
        </p:spPr>
        <p:txBody>
          <a:bodyPr vert="horz" lIns="124347" tIns="0" rIns="124347" bIns="6217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808" dirty="0" err="1">
                <a:solidFill>
                  <a:schemeClr val="tx1">
                    <a:lumMod val="50000"/>
                  </a:schemeClr>
                </a:solidFill>
              </a:rPr>
              <a:t>Introducción</a:t>
            </a:r>
            <a:r>
              <a:rPr lang="en-US" sz="3808" dirty="0">
                <a:solidFill>
                  <a:schemeClr val="tx1">
                    <a:lumMod val="50000"/>
                  </a:schemeClr>
                </a:solidFill>
              </a:rPr>
              <a:t> a </a:t>
            </a:r>
            <a:r>
              <a:rPr lang="en-US" sz="3808" dirty="0" err="1">
                <a:solidFill>
                  <a:schemeClr val="tx1">
                    <a:lumMod val="50000"/>
                  </a:schemeClr>
                </a:solidFill>
              </a:rPr>
              <a:t>las</a:t>
            </a:r>
            <a:r>
              <a:rPr lang="en-US" sz="3808" dirty="0">
                <a:solidFill>
                  <a:schemeClr val="tx1">
                    <a:lumMod val="50000"/>
                  </a:schemeClr>
                </a:solidFill>
              </a:rPr>
              <a:t> </a:t>
            </a:r>
            <a:r>
              <a:rPr lang="en-US" sz="3808" dirty="0" err="1">
                <a:solidFill>
                  <a:schemeClr val="tx1">
                    <a:lumMod val="50000"/>
                  </a:schemeClr>
                </a:solidFill>
              </a:rPr>
              <a:t>Aplicaciones</a:t>
            </a:r>
            <a:r>
              <a:rPr lang="en-US" sz="3808" dirty="0">
                <a:solidFill>
                  <a:schemeClr val="tx1">
                    <a:lumMod val="50000"/>
                  </a:schemeClr>
                </a:solidFill>
              </a:rPr>
              <a:t> </a:t>
            </a:r>
            <a:r>
              <a:rPr lang="en-US" sz="3808" dirty="0" err="1">
                <a:solidFill>
                  <a:schemeClr val="tx1">
                    <a:lumMod val="50000"/>
                  </a:schemeClr>
                </a:solidFill>
              </a:rPr>
              <a:t>Universales</a:t>
            </a:r>
            <a:endParaRPr lang="en-US" sz="3808" dirty="0">
              <a:solidFill>
                <a:schemeClr val="tx1">
                  <a:lumMod val="50000"/>
                </a:schemeClr>
              </a:solidFill>
            </a:endParaRPr>
          </a:p>
          <a:p>
            <a:pPr lvl="1"/>
            <a:r>
              <a:rPr lang="en-US" sz="2176" dirty="0">
                <a:solidFill>
                  <a:schemeClr val="tx1">
                    <a:lumMod val="50000"/>
                  </a:schemeClr>
                </a:solidFill>
              </a:rPr>
              <a:t>	</a:t>
            </a:r>
            <a:r>
              <a:rPr lang="en-US" sz="2176" dirty="0" err="1">
                <a:solidFill>
                  <a:schemeClr val="tx1">
                    <a:lumMod val="50000"/>
                  </a:schemeClr>
                </a:solidFill>
              </a:rPr>
              <a:t>Convergencia</a:t>
            </a:r>
            <a:endParaRPr lang="en-US" sz="2176" dirty="0">
              <a:solidFill>
                <a:schemeClr val="tx1">
                  <a:lumMod val="50000"/>
                </a:schemeClr>
              </a:solidFill>
            </a:endParaRPr>
          </a:p>
          <a:p>
            <a:pPr lvl="1"/>
            <a:r>
              <a:rPr lang="en-US" sz="2176" dirty="0">
                <a:solidFill>
                  <a:schemeClr val="tx1">
                    <a:lumMod val="50000"/>
                  </a:schemeClr>
                </a:solidFill>
              </a:rPr>
              <a:t>	</a:t>
            </a:r>
            <a:r>
              <a:rPr lang="en-US" sz="2176" dirty="0" err="1">
                <a:solidFill>
                  <a:schemeClr val="tx1">
                    <a:lumMod val="50000"/>
                  </a:schemeClr>
                </a:solidFill>
              </a:rPr>
              <a:t>Convertir</a:t>
            </a:r>
            <a:r>
              <a:rPr lang="en-US" sz="2176" dirty="0">
                <a:solidFill>
                  <a:schemeClr val="tx1">
                    <a:lumMod val="50000"/>
                  </a:schemeClr>
                </a:solidFill>
              </a:rPr>
              <a:t> un Proyecto a Universal</a:t>
            </a:r>
          </a:p>
          <a:p>
            <a:pPr lvl="1"/>
            <a:r>
              <a:rPr lang="en-US" sz="4896" dirty="0" err="1">
                <a:solidFill>
                  <a:schemeClr val="tx1">
                    <a:lumMod val="50000"/>
                  </a:schemeClr>
                </a:solidFill>
              </a:rPr>
              <a:t>Estrategias</a:t>
            </a:r>
            <a:r>
              <a:rPr lang="en-US" sz="4896" dirty="0">
                <a:solidFill>
                  <a:schemeClr val="tx1">
                    <a:lumMod val="50000"/>
                  </a:schemeClr>
                </a:solidFill>
              </a:rPr>
              <a:t> para </a:t>
            </a:r>
            <a:r>
              <a:rPr lang="en-US" sz="4896" dirty="0" err="1">
                <a:solidFill>
                  <a:schemeClr val="tx1">
                    <a:lumMod val="50000"/>
                  </a:schemeClr>
                </a:solidFill>
              </a:rPr>
              <a:t>compartir</a:t>
            </a:r>
            <a:r>
              <a:rPr lang="en-US" sz="4896" dirty="0">
                <a:solidFill>
                  <a:schemeClr val="tx1">
                    <a:lumMod val="50000"/>
                  </a:schemeClr>
                </a:solidFill>
              </a:rPr>
              <a:t> </a:t>
            </a:r>
            <a:r>
              <a:rPr lang="en-US" sz="4896" dirty="0" err="1">
                <a:solidFill>
                  <a:schemeClr val="tx1">
                    <a:lumMod val="50000"/>
                  </a:schemeClr>
                </a:solidFill>
              </a:rPr>
              <a:t>código</a:t>
            </a:r>
            <a:endParaRPr lang="en-US" sz="4896" dirty="0">
              <a:solidFill>
                <a:schemeClr val="tx1">
                  <a:lumMod val="50000"/>
                </a:schemeClr>
              </a:solidFill>
            </a:endParaRPr>
          </a:p>
          <a:p>
            <a:pPr lvl="1"/>
            <a:r>
              <a:rPr lang="en-US" sz="4896" dirty="0">
                <a:solidFill>
                  <a:schemeClr val="tx1">
                    <a:lumMod val="50000"/>
                  </a:schemeClr>
                </a:solidFill>
              </a:rPr>
              <a:t>	</a:t>
            </a:r>
            <a:r>
              <a:rPr lang="en-US" sz="2176" dirty="0" smtClean="0">
                <a:solidFill>
                  <a:schemeClr val="tx1">
                    <a:lumMod val="50000"/>
                  </a:schemeClr>
                </a:solidFill>
              </a:rPr>
              <a:t>MVVM</a:t>
            </a:r>
          </a:p>
          <a:p>
            <a:pPr lvl="1"/>
            <a:r>
              <a:rPr lang="en-US" sz="2176" dirty="0">
                <a:solidFill>
                  <a:schemeClr val="tx1">
                    <a:lumMod val="50000"/>
                  </a:schemeClr>
                </a:solidFill>
              </a:rPr>
              <a:t>	</a:t>
            </a:r>
            <a:r>
              <a:rPr lang="en-US" sz="2176" dirty="0" smtClean="0">
                <a:solidFill>
                  <a:schemeClr val="tx1">
                    <a:lumMod val="50000"/>
                  </a:schemeClr>
                </a:solidFill>
              </a:rPr>
              <a:t>XAML</a:t>
            </a:r>
            <a:endParaRPr lang="en-US" sz="4896" dirty="0">
              <a:solidFill>
                <a:schemeClr val="tx1">
                  <a:lumMod val="50000"/>
                </a:schemeClr>
              </a:solidFill>
            </a:endParaRPr>
          </a:p>
        </p:txBody>
      </p:sp>
    </p:spTree>
    <p:extLst>
      <p:ext uri="{BB962C8B-B14F-4D97-AF65-F5344CB8AC3E}">
        <p14:creationId xmlns:p14="http://schemas.microsoft.com/office/powerpoint/2010/main" val="13049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5736" y="2125662"/>
            <a:ext cx="11116501" cy="7374326"/>
          </a:xfrm>
        </p:spPr>
        <p:txBody>
          <a:bodyPr/>
          <a:lstStyle/>
          <a:p>
            <a:r>
              <a:rPr lang="en-US" dirty="0" smtClean="0">
                <a:solidFill>
                  <a:schemeClr val="tx1"/>
                </a:solidFill>
              </a:rPr>
              <a:t>Windows</a:t>
            </a:r>
          </a:p>
          <a:p>
            <a:pPr lvl="1"/>
            <a:r>
              <a:rPr lang="en-US" dirty="0" err="1" smtClean="0">
                <a:solidFill>
                  <a:schemeClr val="tx1"/>
                </a:solidFill>
              </a:rPr>
              <a:t>SettingsFlyout</a:t>
            </a:r>
            <a:endParaRPr lang="en-US" dirty="0" smtClean="0">
              <a:solidFill>
                <a:schemeClr val="tx1"/>
              </a:solidFill>
            </a:endParaRPr>
          </a:p>
          <a:p>
            <a:pPr lvl="1"/>
            <a:r>
              <a:rPr lang="en-US" dirty="0" err="1" smtClean="0">
                <a:solidFill>
                  <a:schemeClr val="tx1"/>
                </a:solidFill>
              </a:rPr>
              <a:t>SearchBox</a:t>
            </a:r>
            <a:endParaRPr lang="en-US" dirty="0" smtClean="0">
              <a:solidFill>
                <a:schemeClr val="tx1"/>
              </a:solidFill>
            </a:endParaRPr>
          </a:p>
          <a:p>
            <a:r>
              <a:rPr lang="en-US" dirty="0" smtClean="0">
                <a:solidFill>
                  <a:schemeClr val="tx1"/>
                </a:solidFill>
              </a:rPr>
              <a:t>Windows Phone</a:t>
            </a:r>
          </a:p>
          <a:p>
            <a:pPr lvl="1"/>
            <a:r>
              <a:rPr lang="en-US" dirty="0" smtClean="0">
                <a:solidFill>
                  <a:schemeClr val="tx1"/>
                </a:solidFill>
              </a:rPr>
              <a:t>Pivot</a:t>
            </a:r>
          </a:p>
          <a:p>
            <a:pPr lvl="1"/>
            <a:r>
              <a:rPr lang="en-US" dirty="0" err="1" smtClean="0">
                <a:solidFill>
                  <a:schemeClr val="tx1"/>
                </a:solidFill>
              </a:rPr>
              <a:t>AutoSuggestBox</a:t>
            </a:r>
            <a:endParaRPr lang="en-US" dirty="0" smtClean="0">
              <a:solidFill>
                <a:schemeClr val="tx1"/>
              </a:solidFill>
            </a:endParaRPr>
          </a:p>
          <a:p>
            <a:pPr lvl="1"/>
            <a:r>
              <a:rPr lang="en-US" dirty="0" err="1" smtClean="0">
                <a:solidFill>
                  <a:schemeClr val="tx1"/>
                </a:solidFill>
              </a:rPr>
              <a:t>ContentDialog</a:t>
            </a:r>
            <a:endParaRPr lang="en-US" dirty="0" smtClean="0">
              <a:solidFill>
                <a:schemeClr val="tx1"/>
              </a:solidFill>
            </a:endParaRPr>
          </a:p>
          <a:p>
            <a:pPr lvl="1"/>
            <a:r>
              <a:rPr lang="en-US" dirty="0" smtClean="0">
                <a:solidFill>
                  <a:schemeClr val="tx1"/>
                </a:solidFill>
              </a:rPr>
              <a:t>Maps</a:t>
            </a:r>
          </a:p>
          <a:p>
            <a:pPr lvl="1"/>
            <a:endParaRPr lang="en-US" dirty="0">
              <a:solidFill>
                <a:schemeClr val="tx1"/>
              </a:solidFill>
            </a:endParaRPr>
          </a:p>
          <a:p>
            <a:pPr lvl="1"/>
            <a:endParaRPr lang="en-US" dirty="0" smtClean="0">
              <a:solidFill>
                <a:schemeClr val="tx1"/>
              </a:solidFill>
            </a:endParaRPr>
          </a:p>
          <a:p>
            <a:pPr marL="0" indent="0">
              <a:buNone/>
            </a:pPr>
            <a:endParaRPr lang="en-US" dirty="0" smtClean="0"/>
          </a:p>
          <a:p>
            <a:pPr lvl="0"/>
            <a:endParaRPr lang="en-US" dirty="0"/>
          </a:p>
          <a:p>
            <a:pPr lvl="0"/>
            <a:endParaRPr lang="en-US" dirty="0" smtClean="0"/>
          </a:p>
          <a:p>
            <a:pPr marL="0" indent="0">
              <a:buNone/>
            </a:pPr>
            <a:endParaRPr lang="en-US" dirty="0" smtClean="0"/>
          </a:p>
        </p:txBody>
      </p:sp>
      <p:sp>
        <p:nvSpPr>
          <p:cNvPr id="2" name="Title 1"/>
          <p:cNvSpPr>
            <a:spLocks noGrp="1"/>
          </p:cNvSpPr>
          <p:nvPr>
            <p:ph type="title"/>
          </p:nvPr>
        </p:nvSpPr>
        <p:spPr>
          <a:xfrm>
            <a:off x="458016" y="402396"/>
            <a:ext cx="11094221" cy="1173564"/>
          </a:xfrm>
        </p:spPr>
        <p:txBody>
          <a:bodyPr/>
          <a:lstStyle/>
          <a:p>
            <a:r>
              <a:rPr lang="en-US" dirty="0" err="1" smtClean="0"/>
              <a:t>Controles</a:t>
            </a:r>
            <a:r>
              <a:rPr lang="en-US" dirty="0" smtClean="0"/>
              <a:t> </a:t>
            </a:r>
            <a:r>
              <a:rPr lang="en-US" dirty="0" err="1" smtClean="0"/>
              <a:t>específicos</a:t>
            </a:r>
            <a:r>
              <a:rPr lang="en-US" dirty="0" smtClean="0"/>
              <a:t> de </a:t>
            </a:r>
            <a:r>
              <a:rPr lang="en-US" dirty="0" err="1" smtClean="0"/>
              <a:t>cada</a:t>
            </a:r>
            <a:r>
              <a:rPr lang="en-US" dirty="0"/>
              <a:t> </a:t>
            </a:r>
            <a:r>
              <a:rPr lang="en-US" dirty="0" err="1" smtClean="0"/>
              <a:t>plataforma</a:t>
            </a:r>
            <a:r>
              <a:rPr lang="en-US" dirty="0" smtClean="0"/>
              <a:t> (APIs </a:t>
            </a:r>
            <a:r>
              <a:rPr lang="en-US" dirty="0" err="1" smtClean="0"/>
              <a:t>exclusivas</a:t>
            </a:r>
            <a:r>
              <a:rPr lang="en-US" dirty="0" smtClean="0"/>
              <a:t>)</a:t>
            </a:r>
            <a:br>
              <a:rPr lang="en-US" dirty="0" smtClean="0"/>
            </a:br>
            <a:endParaRPr lang="en-US" sz="3999"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126465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3541" y="1869003"/>
            <a:ext cx="8460245" cy="3049662"/>
          </a:xfrm>
        </p:spPr>
        <p:txBody>
          <a:bodyPr/>
          <a:lstStyle/>
          <a:p>
            <a:r>
              <a:rPr lang="en-US" sz="8975" dirty="0" smtClean="0"/>
              <a:t>¿</a:t>
            </a:r>
            <a:r>
              <a:rPr lang="en-US" sz="8975" dirty="0" err="1" smtClean="0"/>
              <a:t>Que</a:t>
            </a:r>
            <a:r>
              <a:rPr lang="en-US" sz="8975" dirty="0" smtClean="0"/>
              <a:t> </a:t>
            </a:r>
            <a:r>
              <a:rPr lang="en-US" sz="8975" dirty="0" err="1" smtClean="0"/>
              <a:t>pasa</a:t>
            </a:r>
            <a:r>
              <a:rPr lang="en-US" sz="8975" dirty="0" smtClean="0"/>
              <a:t> con los Toolkits?</a:t>
            </a:r>
            <a:endParaRPr lang="en-US" sz="8975" dirty="0"/>
          </a:p>
        </p:txBody>
      </p:sp>
    </p:spTree>
    <p:extLst>
      <p:ext uri="{BB962C8B-B14F-4D97-AF65-F5344CB8AC3E}">
        <p14:creationId xmlns:p14="http://schemas.microsoft.com/office/powerpoint/2010/main" val="248141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9437" y="1668463"/>
            <a:ext cx="11582400" cy="5029200"/>
          </a:xfrm>
        </p:spPr>
        <p:txBody>
          <a:bodyPr/>
          <a:lstStyle/>
          <a:p>
            <a:r>
              <a:rPr lang="en-US" dirty="0" err="1" smtClean="0"/>
              <a:t>XAMLToolkit</a:t>
            </a:r>
            <a:endParaRPr lang="en-US" dirty="0" smtClean="0"/>
          </a:p>
          <a:p>
            <a:r>
              <a:rPr lang="en-US" dirty="0" smtClean="0"/>
              <a:t>Coding4Fun Toolkit</a:t>
            </a:r>
          </a:p>
          <a:p>
            <a:r>
              <a:rPr lang="en-US" dirty="0" err="1" smtClean="0"/>
              <a:t>MyToolkit</a:t>
            </a:r>
            <a:endParaRPr lang="en-US" dirty="0" smtClean="0"/>
          </a:p>
        </p:txBody>
      </p:sp>
      <p:sp>
        <p:nvSpPr>
          <p:cNvPr id="2" name="Title 1"/>
          <p:cNvSpPr>
            <a:spLocks noGrp="1"/>
          </p:cNvSpPr>
          <p:nvPr>
            <p:ph type="title"/>
          </p:nvPr>
        </p:nvSpPr>
        <p:spPr/>
        <p:txBody>
          <a:bodyPr/>
          <a:lstStyle/>
          <a:p>
            <a:r>
              <a:rPr lang="en-US" dirty="0" smtClean="0"/>
              <a:t>Toolkits de </a:t>
            </a:r>
            <a:r>
              <a:rPr lang="en-US" dirty="0" err="1" smtClean="0"/>
              <a:t>controles</a:t>
            </a:r>
            <a:endParaRPr lang="en-US" dirty="0"/>
          </a:p>
        </p:txBody>
      </p:sp>
    </p:spTree>
    <p:extLst>
      <p:ext uri="{BB962C8B-B14F-4D97-AF65-F5344CB8AC3E}">
        <p14:creationId xmlns:p14="http://schemas.microsoft.com/office/powerpoint/2010/main" val="6531006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97028" y="1287462"/>
            <a:ext cx="11889564" cy="5106988"/>
          </a:xfrm>
        </p:spPr>
        <p:txBody>
          <a:bodyPr/>
          <a:lstStyle/>
          <a:p>
            <a:r>
              <a:rPr lang="es-ES" sz="3200" dirty="0" smtClean="0"/>
              <a:t>- Podemos compartir todo el XAML. Podríamos crear una aplicación universal poniendo código SOLO en el proyecto </a:t>
            </a:r>
            <a:r>
              <a:rPr lang="es-ES" sz="3200" dirty="0" err="1" smtClean="0"/>
              <a:t>Shared</a:t>
            </a:r>
            <a:r>
              <a:rPr lang="es-ES" sz="3200" dirty="0" smtClean="0"/>
              <a:t>.</a:t>
            </a:r>
            <a:br>
              <a:rPr lang="es-ES" sz="3200" dirty="0" smtClean="0"/>
            </a:br>
            <a:r>
              <a:rPr lang="es-ES" sz="3200" dirty="0" smtClean="0"/>
              <a:t/>
            </a:r>
            <a:br>
              <a:rPr lang="es-ES" sz="3200" dirty="0" smtClean="0"/>
            </a:br>
            <a:r>
              <a:rPr lang="es-ES" sz="3200" dirty="0" smtClean="0"/>
              <a:t>- Como normal general no será lo más adecuado por diferencias en tamaños, comportamientos, etc. Podemos compartir recursos, plantillas, controles personales, etc. En ocasiones tendrá sentido compartir páginas enteras y en otros muchos casos no.</a:t>
            </a:r>
            <a:br>
              <a:rPr lang="es-ES" sz="3200" dirty="0" smtClean="0"/>
            </a:br>
            <a:r>
              <a:rPr lang="es-ES" sz="3200" dirty="0" smtClean="0"/>
              <a:t/>
            </a:r>
            <a:br>
              <a:rPr lang="es-ES" sz="3200" dirty="0" smtClean="0"/>
            </a:br>
            <a:r>
              <a:rPr lang="es-ES" sz="3200" dirty="0" smtClean="0"/>
              <a:t>- Adapta cada página a cada plataforma para otorgar siempre la mejor experiencia.</a:t>
            </a:r>
            <a:r>
              <a:rPr lang="es-ES" sz="4400" dirty="0" smtClean="0"/>
              <a:t/>
            </a:r>
            <a:br>
              <a:rPr lang="es-ES" sz="4400" dirty="0" smtClean="0"/>
            </a:br>
            <a:r>
              <a:rPr lang="es-ES" sz="4400" dirty="0"/>
              <a:t/>
            </a:r>
            <a:br>
              <a:rPr lang="es-ES" sz="4400" dirty="0"/>
            </a:br>
            <a:endParaRPr lang="es-ES" sz="4400" dirty="0"/>
          </a:p>
        </p:txBody>
      </p:sp>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dirty="0" smtClean="0"/>
              <a:t>Compartiendo XAML: Conclusiones</a:t>
            </a:r>
            <a:endParaRPr lang="es-ES" dirty="0"/>
          </a:p>
        </p:txBody>
      </p:sp>
    </p:spTree>
    <p:extLst>
      <p:ext uri="{BB962C8B-B14F-4D97-AF65-F5344CB8AC3E}">
        <p14:creationId xmlns:p14="http://schemas.microsoft.com/office/powerpoint/2010/main" val="330213141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3541" y="1869003"/>
            <a:ext cx="8460245" cy="3049662"/>
          </a:xfrm>
        </p:spPr>
        <p:txBody>
          <a:bodyPr/>
          <a:lstStyle/>
          <a:p>
            <a:r>
              <a:rPr lang="en-US" sz="8975" dirty="0" err="1" smtClean="0"/>
              <a:t>Notificaciones</a:t>
            </a:r>
            <a:endParaRPr lang="en-US" sz="8975" dirty="0"/>
          </a:p>
        </p:txBody>
      </p:sp>
    </p:spTree>
    <p:extLst>
      <p:ext uri="{BB962C8B-B14F-4D97-AF65-F5344CB8AC3E}">
        <p14:creationId xmlns:p14="http://schemas.microsoft.com/office/powerpoint/2010/main" val="65615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7" y="2087563"/>
            <a:ext cx="7315203" cy="2819399"/>
          </a:xfrm>
        </p:spPr>
        <p:txBody>
          <a:bodyPr/>
          <a:lstStyle/>
          <a:p>
            <a:r>
              <a:rPr lang="en-US" sz="2856" dirty="0" err="1" smtClean="0"/>
              <a:t>Debuta</a:t>
            </a:r>
            <a:r>
              <a:rPr lang="en-US" sz="2856" dirty="0" smtClean="0"/>
              <a:t> con Windows </a:t>
            </a:r>
            <a:r>
              <a:rPr lang="en-US" sz="2856" dirty="0"/>
              <a:t>8</a:t>
            </a:r>
          </a:p>
          <a:p>
            <a:r>
              <a:rPr lang="en-US" sz="2856" dirty="0"/>
              <a:t>Server-side </a:t>
            </a:r>
            <a:r>
              <a:rPr lang="en-US" sz="2856" dirty="0" smtClean="0"/>
              <a:t>y client-side </a:t>
            </a:r>
            <a:r>
              <a:rPr lang="en-US" sz="2856" dirty="0"/>
              <a:t>APIs</a:t>
            </a:r>
          </a:p>
          <a:p>
            <a:r>
              <a:rPr lang="en-US" sz="2856" dirty="0" err="1" smtClean="0"/>
              <a:t>Mejoras</a:t>
            </a:r>
            <a:r>
              <a:rPr lang="en-US" sz="2856" dirty="0" smtClean="0"/>
              <a:t> considerable con respect a MPN</a:t>
            </a:r>
            <a:endParaRPr lang="en-US" sz="2856" dirty="0"/>
          </a:p>
          <a:p>
            <a:r>
              <a:rPr lang="en-US" sz="2856" dirty="0"/>
              <a:t>SSL </a:t>
            </a:r>
            <a:r>
              <a:rPr lang="en-US" sz="2856" dirty="0" smtClean="0"/>
              <a:t>gratis – no </a:t>
            </a:r>
            <a:r>
              <a:rPr lang="en-US" sz="2856" dirty="0" err="1" smtClean="0"/>
              <a:t>necesita</a:t>
            </a:r>
            <a:r>
              <a:rPr lang="en-US" sz="2856" dirty="0" smtClean="0"/>
              <a:t> </a:t>
            </a:r>
            <a:r>
              <a:rPr lang="en-US" sz="2856" dirty="0" err="1" smtClean="0"/>
              <a:t>certificados</a:t>
            </a:r>
            <a:endParaRPr lang="en-US" sz="2856" dirty="0"/>
          </a:p>
          <a:p>
            <a:r>
              <a:rPr lang="en-US" sz="2856" dirty="0" smtClean="0"/>
              <a:t>Y </a:t>
            </a:r>
            <a:r>
              <a:rPr lang="en-US" sz="2856" dirty="0" err="1" smtClean="0"/>
              <a:t>ahora</a:t>
            </a:r>
            <a:r>
              <a:rPr lang="en-US" sz="2856" dirty="0" smtClean="0"/>
              <a:t>… </a:t>
            </a:r>
            <a:r>
              <a:rPr lang="en-US" sz="2856" dirty="0" err="1" smtClean="0"/>
              <a:t>las</a:t>
            </a:r>
            <a:r>
              <a:rPr lang="en-US" sz="2856" dirty="0" smtClean="0"/>
              <a:t> </a:t>
            </a:r>
            <a:r>
              <a:rPr lang="en-US" sz="2856" dirty="0" err="1" smtClean="0"/>
              <a:t>mismas</a:t>
            </a:r>
            <a:r>
              <a:rPr lang="en-US" sz="2856" dirty="0" smtClean="0"/>
              <a:t> APIs </a:t>
            </a:r>
            <a:r>
              <a:rPr lang="en-US" sz="2856" dirty="0" err="1" smtClean="0"/>
              <a:t>llegan</a:t>
            </a:r>
            <a:r>
              <a:rPr lang="en-US" sz="2856" dirty="0" smtClean="0"/>
              <a:t> a Windows </a:t>
            </a:r>
            <a:r>
              <a:rPr lang="en-US" sz="2856" dirty="0"/>
              <a:t>Phone</a:t>
            </a:r>
          </a:p>
        </p:txBody>
      </p:sp>
      <p:sp>
        <p:nvSpPr>
          <p:cNvPr id="5" name="Text Placeholder 4"/>
          <p:cNvSpPr>
            <a:spLocks noGrp="1"/>
          </p:cNvSpPr>
          <p:nvPr>
            <p:ph type="body" sz="quarter" idx="16"/>
          </p:nvPr>
        </p:nvSpPr>
        <p:spPr/>
        <p:txBody>
          <a:bodyPr/>
          <a:lstStyle/>
          <a:p>
            <a:r>
              <a:rPr lang="en-US" dirty="0" smtClean="0"/>
              <a:t>Windows Notification Service</a:t>
            </a:r>
            <a:endParaRPr lang="en-US" dirty="0"/>
          </a:p>
        </p:txBody>
      </p:sp>
      <p:sp>
        <p:nvSpPr>
          <p:cNvPr id="3" name="Title 2"/>
          <p:cNvSpPr>
            <a:spLocks noGrp="1"/>
          </p:cNvSpPr>
          <p:nvPr>
            <p:ph type="ctrTitle"/>
          </p:nvPr>
        </p:nvSpPr>
        <p:spPr/>
        <p:txBody>
          <a:bodyPr/>
          <a:lstStyle/>
          <a:p>
            <a:r>
              <a:rPr lang="en-US" dirty="0" smtClean="0"/>
              <a:t>WNS</a:t>
            </a:r>
            <a:endParaRPr lang="en-US" dirty="0"/>
          </a:p>
        </p:txBody>
      </p:sp>
    </p:spTree>
    <p:extLst>
      <p:ext uri="{BB962C8B-B14F-4D97-AF65-F5344CB8AC3E}">
        <p14:creationId xmlns:p14="http://schemas.microsoft.com/office/powerpoint/2010/main" val="3298212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2" y="1411974"/>
            <a:ext cx="11885514" cy="5208250"/>
          </a:xfrm>
        </p:spPr>
        <p:txBody>
          <a:bodyPr/>
          <a:lstStyle/>
          <a:p>
            <a:pPr marL="0" indent="0">
              <a:buNone/>
            </a:pPr>
            <a:r>
              <a:rPr lang="en-US" sz="1632" dirty="0">
                <a:solidFill>
                  <a:srgbClr val="0000FF"/>
                </a:solidFill>
                <a:highlight>
                  <a:srgbClr val="FFFFFF"/>
                </a:highlight>
              </a:rPr>
              <a:t>&lt;</a:t>
            </a:r>
            <a:r>
              <a:rPr lang="en-US" sz="1632" dirty="0">
                <a:solidFill>
                  <a:srgbClr val="A31515"/>
                </a:solidFill>
                <a:highlight>
                  <a:srgbClr val="FFFFFF"/>
                </a:highlight>
              </a:rPr>
              <a:t>tile</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visual</a:t>
            </a:r>
            <a:r>
              <a:rPr lang="en-US" sz="1632" dirty="0">
                <a:solidFill>
                  <a:srgbClr val="0000FF"/>
                </a:solidFill>
                <a:highlight>
                  <a:srgbClr val="FFFFFF"/>
                </a:highlight>
              </a:rPr>
              <a:t> </a:t>
            </a:r>
            <a:r>
              <a:rPr lang="en-US" sz="1632" dirty="0">
                <a:solidFill>
                  <a:srgbClr val="FF0000"/>
                </a:solidFill>
                <a:highlight>
                  <a:srgbClr val="FFFFFF"/>
                </a:highlight>
              </a:rPr>
              <a:t>version</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2</a:t>
            </a:r>
            <a:r>
              <a:rPr lang="en-US" sz="1632" dirty="0">
                <a:solidFill>
                  <a:srgbClr val="000000"/>
                </a:solidFill>
                <a:highlight>
                  <a:srgbClr val="FFFFFF"/>
                </a:highlight>
              </a:rPr>
              <a:t>"</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binding</a:t>
            </a:r>
            <a:r>
              <a:rPr lang="en-US" sz="1632" dirty="0">
                <a:solidFill>
                  <a:srgbClr val="0000FF"/>
                </a:solidFill>
                <a:highlight>
                  <a:srgbClr val="FFFFFF"/>
                </a:highlight>
              </a:rPr>
              <a:t> </a:t>
            </a:r>
            <a:r>
              <a:rPr lang="en-US" sz="1632" dirty="0">
                <a:solidFill>
                  <a:srgbClr val="FF0000"/>
                </a:solidFill>
                <a:highlight>
                  <a:srgbClr val="FFFFFF"/>
                </a:highlight>
              </a:rPr>
              <a:t>template</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TileSquare150x150Text01</a:t>
            </a:r>
            <a:r>
              <a:rPr lang="en-US" sz="1632" dirty="0">
                <a:solidFill>
                  <a:srgbClr val="000000"/>
                </a:solidFill>
                <a:highlight>
                  <a:srgbClr val="FFFFFF"/>
                </a:highlight>
              </a:rPr>
              <a:t>"</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text</a:t>
            </a:r>
            <a:r>
              <a:rPr lang="en-US" sz="1632" dirty="0">
                <a:solidFill>
                  <a:srgbClr val="0000FF"/>
                </a:solidFill>
                <a:highlight>
                  <a:srgbClr val="FFFFFF"/>
                </a:highlight>
              </a:rPr>
              <a:t> </a:t>
            </a:r>
            <a:r>
              <a:rPr lang="en-US" sz="1632" dirty="0">
                <a:solidFill>
                  <a:srgbClr val="FF0000"/>
                </a:solidFill>
                <a:highlight>
                  <a:srgbClr val="FFFFFF"/>
                </a:highlight>
              </a:rPr>
              <a:t>id</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1</a:t>
            </a:r>
            <a:r>
              <a:rPr lang="en-US" sz="1632" dirty="0">
                <a:solidFill>
                  <a:srgbClr val="000000"/>
                </a:solidFill>
                <a:highlight>
                  <a:srgbClr val="FFFFFF"/>
                </a:highlight>
              </a:rPr>
              <a:t>"</a:t>
            </a:r>
            <a:r>
              <a:rPr lang="en-US" sz="1632" dirty="0">
                <a:solidFill>
                  <a:srgbClr val="0000FF"/>
                </a:solidFill>
                <a:highlight>
                  <a:srgbClr val="FFFFFF"/>
                </a:highlight>
              </a:rPr>
              <a:t>&gt;</a:t>
            </a:r>
            <a:r>
              <a:rPr lang="en-US" sz="1632" dirty="0">
                <a:solidFill>
                  <a:srgbClr val="000000"/>
                </a:solidFill>
                <a:highlight>
                  <a:srgbClr val="FFFFFF"/>
                </a:highlight>
              </a:rPr>
              <a:t>New Message</a:t>
            </a:r>
            <a:r>
              <a:rPr lang="en-US" sz="1632" dirty="0">
                <a:solidFill>
                  <a:srgbClr val="0000FF"/>
                </a:solidFill>
                <a:highlight>
                  <a:srgbClr val="FFFFFF"/>
                </a:highlight>
              </a:rPr>
              <a:t>&lt;/</a:t>
            </a:r>
            <a:r>
              <a:rPr lang="en-US" sz="1632" dirty="0">
                <a:solidFill>
                  <a:srgbClr val="A31515"/>
                </a:solidFill>
                <a:highlight>
                  <a:srgbClr val="FFFFFF"/>
                </a:highlight>
              </a:rPr>
              <a:t>text</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text</a:t>
            </a:r>
            <a:r>
              <a:rPr lang="en-US" sz="1632" dirty="0">
                <a:solidFill>
                  <a:srgbClr val="0000FF"/>
                </a:solidFill>
                <a:highlight>
                  <a:srgbClr val="FFFFFF"/>
                </a:highlight>
              </a:rPr>
              <a:t> </a:t>
            </a:r>
            <a:r>
              <a:rPr lang="en-US" sz="1632" dirty="0">
                <a:solidFill>
                  <a:srgbClr val="FF0000"/>
                </a:solidFill>
                <a:highlight>
                  <a:srgbClr val="FFFFFF"/>
                </a:highlight>
              </a:rPr>
              <a:t>id</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2</a:t>
            </a:r>
            <a:r>
              <a:rPr lang="en-US" sz="1632" dirty="0">
                <a:solidFill>
                  <a:srgbClr val="000000"/>
                </a:solidFill>
                <a:highlight>
                  <a:srgbClr val="FFFFFF"/>
                </a:highlight>
              </a:rPr>
              <a:t>"</a:t>
            </a:r>
            <a:r>
              <a:rPr lang="en-US" sz="1632" dirty="0">
                <a:solidFill>
                  <a:srgbClr val="0000FF"/>
                </a:solidFill>
                <a:highlight>
                  <a:srgbClr val="FFFFFF"/>
                </a:highlight>
              </a:rPr>
              <a:t>&gt;</a:t>
            </a:r>
            <a:r>
              <a:rPr lang="en-US" sz="1632" dirty="0">
                <a:solidFill>
                  <a:srgbClr val="000000"/>
                </a:solidFill>
                <a:highlight>
                  <a:srgbClr val="FFFFFF"/>
                </a:highlight>
              </a:rPr>
              <a:t>Thomas Fennel</a:t>
            </a:r>
            <a:r>
              <a:rPr lang="en-US" sz="1632" dirty="0">
                <a:solidFill>
                  <a:srgbClr val="0000FF"/>
                </a:solidFill>
                <a:highlight>
                  <a:srgbClr val="FFFFFF"/>
                </a:highlight>
              </a:rPr>
              <a:t>&lt;/</a:t>
            </a:r>
            <a:r>
              <a:rPr lang="en-US" sz="1632" dirty="0">
                <a:solidFill>
                  <a:srgbClr val="A31515"/>
                </a:solidFill>
                <a:highlight>
                  <a:srgbClr val="FFFFFF"/>
                </a:highlight>
              </a:rPr>
              <a:t>text</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text</a:t>
            </a:r>
            <a:r>
              <a:rPr lang="en-US" sz="1632" dirty="0">
                <a:solidFill>
                  <a:srgbClr val="0000FF"/>
                </a:solidFill>
                <a:highlight>
                  <a:srgbClr val="FFFFFF"/>
                </a:highlight>
              </a:rPr>
              <a:t> </a:t>
            </a:r>
            <a:r>
              <a:rPr lang="en-US" sz="1632" dirty="0">
                <a:solidFill>
                  <a:srgbClr val="FF0000"/>
                </a:solidFill>
                <a:highlight>
                  <a:srgbClr val="FFFFFF"/>
                </a:highlight>
              </a:rPr>
              <a:t>id</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3</a:t>
            </a:r>
            <a:r>
              <a:rPr lang="en-US" sz="1632" dirty="0">
                <a:solidFill>
                  <a:srgbClr val="000000"/>
                </a:solidFill>
                <a:highlight>
                  <a:srgbClr val="FFFFFF"/>
                </a:highlight>
              </a:rPr>
              <a:t>"</a:t>
            </a:r>
            <a:r>
              <a:rPr lang="en-US" sz="1632" dirty="0">
                <a:solidFill>
                  <a:srgbClr val="0000FF"/>
                </a:solidFill>
                <a:highlight>
                  <a:srgbClr val="FFFFFF"/>
                </a:highlight>
              </a:rPr>
              <a:t>&gt;</a:t>
            </a:r>
            <a:r>
              <a:rPr lang="en-US" sz="1632" dirty="0">
                <a:solidFill>
                  <a:srgbClr val="000000"/>
                </a:solidFill>
                <a:highlight>
                  <a:srgbClr val="FFFFFF"/>
                </a:highlight>
              </a:rPr>
              <a:t>Looking forward to your \\build\ talk next week</a:t>
            </a:r>
            <a:r>
              <a:rPr lang="en-US" sz="1632" dirty="0">
                <a:solidFill>
                  <a:srgbClr val="0000FF"/>
                </a:solidFill>
                <a:highlight>
                  <a:srgbClr val="FFFFFF"/>
                </a:highlight>
              </a:rPr>
              <a:t>&lt;/</a:t>
            </a:r>
            <a:r>
              <a:rPr lang="en-US" sz="1632" dirty="0">
                <a:solidFill>
                  <a:srgbClr val="A31515"/>
                </a:solidFill>
                <a:highlight>
                  <a:srgbClr val="FFFFFF"/>
                </a:highlight>
              </a:rPr>
              <a:t>text</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text</a:t>
            </a:r>
            <a:r>
              <a:rPr lang="en-US" sz="1632" dirty="0">
                <a:solidFill>
                  <a:srgbClr val="0000FF"/>
                </a:solidFill>
                <a:highlight>
                  <a:srgbClr val="FFFFFF"/>
                </a:highlight>
              </a:rPr>
              <a:t> </a:t>
            </a:r>
            <a:r>
              <a:rPr lang="en-US" sz="1632" dirty="0">
                <a:solidFill>
                  <a:srgbClr val="FF0000"/>
                </a:solidFill>
                <a:highlight>
                  <a:srgbClr val="FFFFFF"/>
                </a:highlight>
              </a:rPr>
              <a:t>id</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4</a:t>
            </a:r>
            <a:r>
              <a:rPr lang="en-US" sz="1632" dirty="0">
                <a:solidFill>
                  <a:srgbClr val="000000"/>
                </a:solidFill>
                <a:highlight>
                  <a:srgbClr val="FFFFFF"/>
                </a:highlight>
              </a:rPr>
              <a:t>"</a:t>
            </a:r>
            <a:r>
              <a:rPr lang="en-US" sz="1632" dirty="0">
                <a:solidFill>
                  <a:srgbClr val="0000FF"/>
                </a:solidFill>
                <a:highlight>
                  <a:srgbClr val="FFFFFF"/>
                </a:highlight>
              </a:rPr>
              <a:t>&gt;&lt;/</a:t>
            </a:r>
            <a:r>
              <a:rPr lang="en-US" sz="1632" dirty="0">
                <a:solidFill>
                  <a:srgbClr val="A31515"/>
                </a:solidFill>
                <a:highlight>
                  <a:srgbClr val="FFFFFF"/>
                </a:highlight>
              </a:rPr>
              <a:t>text</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binding</a:t>
            </a:r>
            <a:r>
              <a:rPr lang="en-US" sz="1632" dirty="0">
                <a:solidFill>
                  <a:srgbClr val="0000FF"/>
                </a:solidFill>
                <a:highlight>
                  <a:srgbClr val="FFFFFF"/>
                </a:highlight>
              </a:rPr>
              <a:t>&gt;</a:t>
            </a: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binding</a:t>
            </a:r>
            <a:r>
              <a:rPr lang="en-US" sz="1632" dirty="0">
                <a:solidFill>
                  <a:srgbClr val="0000FF"/>
                </a:solidFill>
                <a:highlight>
                  <a:srgbClr val="FFFFFF"/>
                </a:highlight>
              </a:rPr>
              <a:t> </a:t>
            </a:r>
            <a:r>
              <a:rPr lang="en-US" sz="1632" dirty="0">
                <a:solidFill>
                  <a:srgbClr val="FF0000"/>
                </a:solidFill>
                <a:highlight>
                  <a:srgbClr val="FFFFFF"/>
                </a:highlight>
              </a:rPr>
              <a:t>template</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TileWide310x150SmallImageAndText02</a:t>
            </a:r>
            <a:r>
              <a:rPr lang="en-US" sz="1632" dirty="0">
                <a:solidFill>
                  <a:srgbClr val="000000"/>
                </a:solidFill>
                <a:highlight>
                  <a:srgbClr val="FFFFFF"/>
                </a:highlight>
              </a:rPr>
              <a:t>"</a:t>
            </a:r>
            <a:r>
              <a:rPr lang="en-US" sz="1632" dirty="0">
                <a:solidFill>
                  <a:srgbClr val="0000FF"/>
                </a:solidFill>
                <a:highlight>
                  <a:srgbClr val="FFFFFF"/>
                </a:highlight>
              </a:rPr>
              <a:t>&gt;</a:t>
            </a:r>
            <a:endParaRPr lang="en-US" sz="1632" dirty="0">
              <a:solidFill>
                <a:srgbClr val="000000"/>
              </a:solidFill>
              <a:highlight>
                <a:srgbClr val="FFFFFF"/>
              </a:highlight>
            </a:endParaRPr>
          </a:p>
          <a:p>
            <a:pPr marL="228497" lvl="2" indent="0">
              <a:buNone/>
            </a:pPr>
            <a:r>
              <a:rPr lang="en-US" sz="1632" dirty="0">
                <a:solidFill>
                  <a:srgbClr val="0000FF"/>
                </a:solidFill>
                <a:highlight>
                  <a:srgbClr val="FFFFFF"/>
                </a:highlight>
              </a:rPr>
              <a:t>    &lt;</a:t>
            </a:r>
            <a:r>
              <a:rPr lang="en-US" sz="1632" dirty="0">
                <a:solidFill>
                  <a:srgbClr val="A31515"/>
                </a:solidFill>
                <a:highlight>
                  <a:srgbClr val="FFFFFF"/>
                </a:highlight>
              </a:rPr>
              <a:t>image</a:t>
            </a:r>
            <a:r>
              <a:rPr lang="en-US" sz="1632" dirty="0">
                <a:solidFill>
                  <a:srgbClr val="0000FF"/>
                </a:solidFill>
                <a:highlight>
                  <a:srgbClr val="FFFFFF"/>
                </a:highlight>
              </a:rPr>
              <a:t> </a:t>
            </a:r>
            <a:r>
              <a:rPr lang="en-US" sz="1632" dirty="0">
                <a:solidFill>
                  <a:srgbClr val="FF0000"/>
                </a:solidFill>
                <a:highlight>
                  <a:srgbClr val="FFFFFF"/>
                </a:highlight>
              </a:rPr>
              <a:t>id</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1</a:t>
            </a:r>
            <a:r>
              <a:rPr lang="en-US" sz="1632" dirty="0">
                <a:solidFill>
                  <a:srgbClr val="000000"/>
                </a:solidFill>
                <a:highlight>
                  <a:srgbClr val="FFFFFF"/>
                </a:highlight>
              </a:rPr>
              <a:t>"</a:t>
            </a:r>
            <a:r>
              <a:rPr lang="en-US" sz="1632" dirty="0">
                <a:solidFill>
                  <a:srgbClr val="0000FF"/>
                </a:solidFill>
                <a:highlight>
                  <a:srgbClr val="FFFFFF"/>
                </a:highlight>
              </a:rPr>
              <a:t> </a:t>
            </a:r>
            <a:r>
              <a:rPr lang="en-US" sz="1632" dirty="0" err="1">
                <a:solidFill>
                  <a:srgbClr val="FF0000"/>
                </a:solidFill>
                <a:highlight>
                  <a:srgbClr val="FFFFFF"/>
                </a:highlight>
              </a:rPr>
              <a:t>src</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http://favoritesocialmediasite.com/profiles/thomas.png</a:t>
            </a:r>
            <a:r>
              <a:rPr lang="en-US" sz="1632" dirty="0">
                <a:solidFill>
                  <a:srgbClr val="000000"/>
                </a:solidFill>
                <a:highlight>
                  <a:srgbClr val="FFFFFF"/>
                </a:highlight>
              </a:rPr>
              <a:t>"</a:t>
            </a:r>
            <a:r>
              <a:rPr lang="en-US" sz="1632" dirty="0">
                <a:solidFill>
                  <a:srgbClr val="0000FF"/>
                </a:solidFill>
                <a:highlight>
                  <a:srgbClr val="FFFFFF"/>
                </a:highlight>
              </a:rPr>
              <a:t> /&gt;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text</a:t>
            </a:r>
            <a:r>
              <a:rPr lang="en-US" sz="1632" dirty="0">
                <a:solidFill>
                  <a:srgbClr val="0000FF"/>
                </a:solidFill>
                <a:highlight>
                  <a:srgbClr val="FFFFFF"/>
                </a:highlight>
              </a:rPr>
              <a:t> </a:t>
            </a:r>
            <a:r>
              <a:rPr lang="en-US" sz="1632" dirty="0">
                <a:solidFill>
                  <a:srgbClr val="FF0000"/>
                </a:solidFill>
                <a:highlight>
                  <a:srgbClr val="FFFFFF"/>
                </a:highlight>
              </a:rPr>
              <a:t>id</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1</a:t>
            </a:r>
            <a:r>
              <a:rPr lang="en-US" sz="1632" dirty="0">
                <a:solidFill>
                  <a:srgbClr val="000000"/>
                </a:solidFill>
                <a:highlight>
                  <a:srgbClr val="FFFFFF"/>
                </a:highlight>
              </a:rPr>
              <a:t>"</a:t>
            </a:r>
            <a:r>
              <a:rPr lang="en-US" sz="1632" dirty="0">
                <a:solidFill>
                  <a:srgbClr val="0000FF"/>
                </a:solidFill>
                <a:highlight>
                  <a:srgbClr val="FFFFFF"/>
                </a:highlight>
              </a:rPr>
              <a:t>&gt;</a:t>
            </a:r>
            <a:r>
              <a:rPr lang="en-US" sz="1632" dirty="0">
                <a:solidFill>
                  <a:srgbClr val="000000"/>
                </a:solidFill>
                <a:highlight>
                  <a:srgbClr val="FFFFFF"/>
                </a:highlight>
              </a:rPr>
              <a:t>New Message</a:t>
            </a:r>
            <a:r>
              <a:rPr lang="en-US" sz="1632" dirty="0">
                <a:solidFill>
                  <a:srgbClr val="0000FF"/>
                </a:solidFill>
                <a:highlight>
                  <a:srgbClr val="FFFFFF"/>
                </a:highlight>
              </a:rPr>
              <a:t>&lt;/</a:t>
            </a:r>
            <a:r>
              <a:rPr lang="en-US" sz="1632" dirty="0">
                <a:solidFill>
                  <a:srgbClr val="A31515"/>
                </a:solidFill>
                <a:highlight>
                  <a:srgbClr val="FFFFFF"/>
                </a:highlight>
              </a:rPr>
              <a:t>text</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text</a:t>
            </a:r>
            <a:r>
              <a:rPr lang="en-US" sz="1632" dirty="0">
                <a:solidFill>
                  <a:srgbClr val="0000FF"/>
                </a:solidFill>
                <a:highlight>
                  <a:srgbClr val="FFFFFF"/>
                </a:highlight>
              </a:rPr>
              <a:t> </a:t>
            </a:r>
            <a:r>
              <a:rPr lang="en-US" sz="1632" dirty="0">
                <a:solidFill>
                  <a:srgbClr val="FF0000"/>
                </a:solidFill>
                <a:highlight>
                  <a:srgbClr val="FFFFFF"/>
                </a:highlight>
              </a:rPr>
              <a:t>id</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2</a:t>
            </a:r>
            <a:r>
              <a:rPr lang="en-US" sz="1632" dirty="0">
                <a:solidFill>
                  <a:srgbClr val="000000"/>
                </a:solidFill>
                <a:highlight>
                  <a:srgbClr val="FFFFFF"/>
                </a:highlight>
              </a:rPr>
              <a:t>"</a:t>
            </a:r>
            <a:r>
              <a:rPr lang="en-US" sz="1632" dirty="0">
                <a:solidFill>
                  <a:srgbClr val="0000FF"/>
                </a:solidFill>
                <a:highlight>
                  <a:srgbClr val="FFFFFF"/>
                </a:highlight>
              </a:rPr>
              <a:t>&gt;</a:t>
            </a:r>
            <a:r>
              <a:rPr lang="en-US" sz="1632" dirty="0">
                <a:solidFill>
                  <a:srgbClr val="000000"/>
                </a:solidFill>
                <a:highlight>
                  <a:srgbClr val="FFFFFF"/>
                </a:highlight>
              </a:rPr>
              <a:t>Thomas Fennel</a:t>
            </a:r>
            <a:r>
              <a:rPr lang="en-US" sz="1632" dirty="0">
                <a:solidFill>
                  <a:srgbClr val="0000FF"/>
                </a:solidFill>
                <a:highlight>
                  <a:srgbClr val="FFFFFF"/>
                </a:highlight>
              </a:rPr>
              <a:t>&lt;/</a:t>
            </a:r>
            <a:r>
              <a:rPr lang="en-US" sz="1632" dirty="0">
                <a:solidFill>
                  <a:srgbClr val="A31515"/>
                </a:solidFill>
                <a:highlight>
                  <a:srgbClr val="FFFFFF"/>
                </a:highlight>
              </a:rPr>
              <a:t>text</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text</a:t>
            </a:r>
            <a:r>
              <a:rPr lang="en-US" sz="1632" dirty="0">
                <a:solidFill>
                  <a:srgbClr val="0000FF"/>
                </a:solidFill>
                <a:highlight>
                  <a:srgbClr val="FFFFFF"/>
                </a:highlight>
              </a:rPr>
              <a:t> </a:t>
            </a:r>
            <a:r>
              <a:rPr lang="en-US" sz="1632" dirty="0">
                <a:solidFill>
                  <a:srgbClr val="FF0000"/>
                </a:solidFill>
                <a:highlight>
                  <a:srgbClr val="FFFFFF"/>
                </a:highlight>
              </a:rPr>
              <a:t>id</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3</a:t>
            </a:r>
            <a:r>
              <a:rPr lang="en-US" sz="1632" dirty="0">
                <a:solidFill>
                  <a:srgbClr val="000000"/>
                </a:solidFill>
                <a:highlight>
                  <a:srgbClr val="FFFFFF"/>
                </a:highlight>
              </a:rPr>
              <a:t>"</a:t>
            </a:r>
            <a:r>
              <a:rPr lang="en-US" sz="1632" dirty="0">
                <a:solidFill>
                  <a:srgbClr val="0000FF"/>
                </a:solidFill>
                <a:highlight>
                  <a:srgbClr val="FFFFFF"/>
                </a:highlight>
              </a:rPr>
              <a:t>&gt;</a:t>
            </a:r>
            <a:r>
              <a:rPr lang="en-US" sz="1632" dirty="0">
                <a:solidFill>
                  <a:srgbClr val="000000"/>
                </a:solidFill>
                <a:highlight>
                  <a:srgbClr val="FFFFFF"/>
                </a:highlight>
              </a:rPr>
              <a:t>Looking forward to your \\build\ talk next week</a:t>
            </a:r>
            <a:r>
              <a:rPr lang="en-US" sz="1632" dirty="0">
                <a:solidFill>
                  <a:srgbClr val="0000FF"/>
                </a:solidFill>
                <a:highlight>
                  <a:srgbClr val="FFFFFF"/>
                </a:highlight>
              </a:rPr>
              <a:t>&lt;/</a:t>
            </a:r>
            <a:r>
              <a:rPr lang="en-US" sz="1632" dirty="0">
                <a:solidFill>
                  <a:srgbClr val="A31515"/>
                </a:solidFill>
                <a:highlight>
                  <a:srgbClr val="FFFFFF"/>
                </a:highlight>
              </a:rPr>
              <a:t>text</a:t>
            </a:r>
            <a:r>
              <a:rPr lang="en-US" sz="1632" dirty="0">
                <a:solidFill>
                  <a:srgbClr val="0000FF"/>
                </a:solidFill>
                <a:highlight>
                  <a:srgbClr val="FFFFFF"/>
                </a:highlight>
              </a:rPr>
              <a:t>&gt;    </a:t>
            </a: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text</a:t>
            </a:r>
            <a:r>
              <a:rPr lang="en-US" sz="1632" dirty="0">
                <a:solidFill>
                  <a:srgbClr val="0000FF"/>
                </a:solidFill>
                <a:highlight>
                  <a:srgbClr val="FFFFFF"/>
                </a:highlight>
              </a:rPr>
              <a:t> </a:t>
            </a:r>
            <a:r>
              <a:rPr lang="en-US" sz="1632" dirty="0">
                <a:solidFill>
                  <a:srgbClr val="FF0000"/>
                </a:solidFill>
                <a:highlight>
                  <a:srgbClr val="FFFFFF"/>
                </a:highlight>
              </a:rPr>
              <a:t>id</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4</a:t>
            </a:r>
            <a:r>
              <a:rPr lang="en-US" sz="1632" dirty="0">
                <a:solidFill>
                  <a:srgbClr val="000000"/>
                </a:solidFill>
                <a:highlight>
                  <a:srgbClr val="FFFFFF"/>
                </a:highlight>
              </a:rPr>
              <a:t>"</a:t>
            </a:r>
            <a:r>
              <a:rPr lang="en-US" sz="1632" dirty="0">
                <a:solidFill>
                  <a:srgbClr val="0000FF"/>
                </a:solidFill>
                <a:highlight>
                  <a:srgbClr val="FFFFFF"/>
                </a:highlight>
              </a:rPr>
              <a:t>&gt;&lt;/</a:t>
            </a:r>
            <a:r>
              <a:rPr lang="en-US" sz="1632" dirty="0">
                <a:solidFill>
                  <a:srgbClr val="A31515"/>
                </a:solidFill>
                <a:highlight>
                  <a:srgbClr val="FFFFFF"/>
                </a:highlight>
              </a:rPr>
              <a:t>text</a:t>
            </a:r>
            <a:r>
              <a:rPr lang="en-US" sz="1632" dirty="0">
                <a:solidFill>
                  <a:srgbClr val="0000FF"/>
                </a:solidFill>
                <a:highlight>
                  <a:srgbClr val="FFFFFF"/>
                </a:highlight>
              </a:rPr>
              <a:t>&gt;</a:t>
            </a:r>
            <a:endParaRPr lang="en-US" sz="1632" dirty="0">
              <a:solidFill>
                <a:srgbClr val="000000"/>
              </a:solidFill>
              <a:highlight>
                <a:srgbClr val="FFFFFF"/>
              </a:highlight>
            </a:endParaRPr>
          </a:p>
          <a:p>
            <a:pPr marL="228497" lvl="2" indent="0">
              <a:buNone/>
            </a:pPr>
            <a:r>
              <a:rPr lang="en-US" sz="1632" dirty="0">
                <a:solidFill>
                  <a:srgbClr val="0000FF"/>
                </a:solidFill>
                <a:highlight>
                  <a:srgbClr val="FFFFFF"/>
                </a:highlight>
              </a:rPr>
              <a:t>    &lt;</a:t>
            </a:r>
            <a:r>
              <a:rPr lang="en-US" sz="1632" dirty="0">
                <a:solidFill>
                  <a:srgbClr val="A31515"/>
                </a:solidFill>
                <a:highlight>
                  <a:srgbClr val="FFFFFF"/>
                </a:highlight>
              </a:rPr>
              <a:t>text</a:t>
            </a:r>
            <a:r>
              <a:rPr lang="en-US" sz="1632" dirty="0">
                <a:solidFill>
                  <a:srgbClr val="0000FF"/>
                </a:solidFill>
                <a:highlight>
                  <a:srgbClr val="FFFFFF"/>
                </a:highlight>
              </a:rPr>
              <a:t> </a:t>
            </a:r>
            <a:r>
              <a:rPr lang="en-US" sz="1632" dirty="0">
                <a:solidFill>
                  <a:srgbClr val="FF0000"/>
                </a:solidFill>
                <a:highlight>
                  <a:srgbClr val="FFFFFF"/>
                </a:highlight>
              </a:rPr>
              <a:t>id</a:t>
            </a:r>
            <a:r>
              <a:rPr lang="en-US" sz="1632" dirty="0">
                <a:solidFill>
                  <a:srgbClr val="0000FF"/>
                </a:solidFill>
                <a:highlight>
                  <a:srgbClr val="FFFFFF"/>
                </a:highlight>
              </a:rPr>
              <a:t>=</a:t>
            </a:r>
            <a:r>
              <a:rPr lang="en-US" sz="1632" dirty="0">
                <a:solidFill>
                  <a:srgbClr val="000000"/>
                </a:solidFill>
                <a:highlight>
                  <a:srgbClr val="FFFFFF"/>
                </a:highlight>
              </a:rPr>
              <a:t>"</a:t>
            </a:r>
            <a:r>
              <a:rPr lang="en-US" sz="1632" dirty="0">
                <a:solidFill>
                  <a:srgbClr val="0000FF"/>
                </a:solidFill>
                <a:highlight>
                  <a:srgbClr val="FFFFFF"/>
                </a:highlight>
              </a:rPr>
              <a:t>5</a:t>
            </a:r>
            <a:r>
              <a:rPr lang="en-US" sz="1632" dirty="0">
                <a:solidFill>
                  <a:srgbClr val="000000"/>
                </a:solidFill>
                <a:highlight>
                  <a:srgbClr val="FFFFFF"/>
                </a:highlight>
              </a:rPr>
              <a:t>"</a:t>
            </a:r>
            <a:r>
              <a:rPr lang="en-US" sz="1632" dirty="0">
                <a:solidFill>
                  <a:srgbClr val="0000FF"/>
                </a:solidFill>
                <a:highlight>
                  <a:srgbClr val="FFFFFF"/>
                </a:highlight>
              </a:rPr>
              <a:t>&gt;&lt;/</a:t>
            </a:r>
            <a:r>
              <a:rPr lang="en-US" sz="1632" dirty="0">
                <a:solidFill>
                  <a:srgbClr val="A31515"/>
                </a:solidFill>
                <a:highlight>
                  <a:srgbClr val="FFFFFF"/>
                </a:highlight>
              </a:rPr>
              <a:t>text</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binding</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  &lt;/</a:t>
            </a:r>
            <a:r>
              <a:rPr lang="en-US" sz="1632" dirty="0">
                <a:solidFill>
                  <a:srgbClr val="A31515"/>
                </a:solidFill>
                <a:highlight>
                  <a:srgbClr val="FFFFFF"/>
                </a:highlight>
              </a:rPr>
              <a:t>visual</a:t>
            </a:r>
            <a:r>
              <a:rPr lang="en-US" sz="1632" dirty="0">
                <a:solidFill>
                  <a:srgbClr val="0000FF"/>
                </a:solidFill>
                <a:highlight>
                  <a:srgbClr val="FFFFFF"/>
                </a:highlight>
              </a:rPr>
              <a:t>&gt;</a:t>
            </a:r>
            <a:endParaRPr lang="en-US" sz="1632" dirty="0">
              <a:solidFill>
                <a:srgbClr val="000000"/>
              </a:solidFill>
              <a:highlight>
                <a:srgbClr val="FFFFFF"/>
              </a:highlight>
            </a:endParaRPr>
          </a:p>
          <a:p>
            <a:pPr marL="0" indent="0">
              <a:buNone/>
            </a:pPr>
            <a:r>
              <a:rPr lang="en-US" sz="1632" dirty="0">
                <a:solidFill>
                  <a:srgbClr val="0000FF"/>
                </a:solidFill>
                <a:highlight>
                  <a:srgbClr val="FFFFFF"/>
                </a:highlight>
              </a:rPr>
              <a:t>&lt;/</a:t>
            </a:r>
            <a:r>
              <a:rPr lang="en-US" sz="1632" dirty="0">
                <a:solidFill>
                  <a:srgbClr val="A31515"/>
                </a:solidFill>
                <a:highlight>
                  <a:srgbClr val="FFFFFF"/>
                </a:highlight>
              </a:rPr>
              <a:t>tile</a:t>
            </a:r>
            <a:r>
              <a:rPr lang="en-US" sz="1632" dirty="0">
                <a:solidFill>
                  <a:srgbClr val="0000FF"/>
                </a:solidFill>
                <a:highlight>
                  <a:srgbClr val="FFFFFF"/>
                </a:highlight>
              </a:rPr>
              <a:t>&gt;</a:t>
            </a:r>
            <a:endParaRPr lang="en-US" sz="1632" dirty="0"/>
          </a:p>
        </p:txBody>
      </p:sp>
      <p:sp>
        <p:nvSpPr>
          <p:cNvPr id="3" name="Title 2"/>
          <p:cNvSpPr>
            <a:spLocks noGrp="1"/>
          </p:cNvSpPr>
          <p:nvPr>
            <p:ph type="title"/>
          </p:nvPr>
        </p:nvSpPr>
        <p:spPr/>
        <p:txBody>
          <a:bodyPr/>
          <a:lstStyle/>
          <a:p>
            <a:r>
              <a:rPr lang="en-US" dirty="0" err="1" smtClean="0"/>
              <a:t>Todos</a:t>
            </a:r>
            <a:r>
              <a:rPr lang="en-US" dirty="0" smtClean="0"/>
              <a:t> los </a:t>
            </a:r>
            <a:r>
              <a:rPr lang="en-US" dirty="0" err="1" smtClean="0"/>
              <a:t>mecanismos</a:t>
            </a:r>
            <a:r>
              <a:rPr lang="en-US" dirty="0" smtClean="0"/>
              <a:t> de </a:t>
            </a:r>
            <a:r>
              <a:rPr lang="en-US" dirty="0" err="1" smtClean="0"/>
              <a:t>actualización</a:t>
            </a:r>
            <a:r>
              <a:rPr lang="en-US" dirty="0" smtClean="0"/>
              <a:t> </a:t>
            </a:r>
            <a:r>
              <a:rPr lang="en-US" dirty="0" err="1" smtClean="0"/>
              <a:t>usan</a:t>
            </a:r>
            <a:r>
              <a:rPr lang="en-US" dirty="0" smtClean="0"/>
              <a:t> el </a:t>
            </a:r>
            <a:r>
              <a:rPr lang="en-US" dirty="0" err="1" smtClean="0"/>
              <a:t>mismo</a:t>
            </a:r>
            <a:r>
              <a:rPr lang="en-US" dirty="0" smtClean="0"/>
              <a:t> payload</a:t>
            </a:r>
            <a:endParaRPr lang="en-US" dirty="0"/>
          </a:p>
        </p:txBody>
      </p:sp>
      <p:pic>
        <p:nvPicPr>
          <p:cNvPr id="10" name="Picture 9"/>
          <p:cNvPicPr>
            <a:picLocks noChangeAspect="1"/>
          </p:cNvPicPr>
          <p:nvPr/>
        </p:nvPicPr>
        <p:blipFill>
          <a:blip r:embed="rId3"/>
          <a:stretch>
            <a:fillRect/>
          </a:stretch>
        </p:blipFill>
        <p:spPr>
          <a:xfrm>
            <a:off x="8515467" y="5124511"/>
            <a:ext cx="3489972" cy="1696289"/>
          </a:xfrm>
          <a:prstGeom prst="rect">
            <a:avLst/>
          </a:prstGeom>
        </p:spPr>
      </p:pic>
      <p:pic>
        <p:nvPicPr>
          <p:cNvPr id="9" name="Picture 8"/>
          <p:cNvPicPr>
            <a:picLocks noChangeAspect="1"/>
          </p:cNvPicPr>
          <p:nvPr/>
        </p:nvPicPr>
        <p:blipFill>
          <a:blip r:embed="rId4"/>
          <a:stretch>
            <a:fillRect/>
          </a:stretch>
        </p:blipFill>
        <p:spPr>
          <a:xfrm>
            <a:off x="10134530" y="1411974"/>
            <a:ext cx="1870908" cy="1879860"/>
          </a:xfrm>
          <a:prstGeom prst="rect">
            <a:avLst/>
          </a:prstGeom>
        </p:spPr>
      </p:pic>
    </p:spTree>
    <p:extLst>
      <p:ext uri="{BB962C8B-B14F-4D97-AF65-F5344CB8AC3E}">
        <p14:creationId xmlns:p14="http://schemas.microsoft.com/office/powerpoint/2010/main" val="2148616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4768037"/>
          </a:xfrm>
        </p:spPr>
        <p:txBody>
          <a:bodyPr/>
          <a:lstStyle/>
          <a:p>
            <a:pPr marL="0" indent="0" fontAlgn="ctr">
              <a:buNone/>
            </a:pPr>
            <a:r>
              <a:rPr lang="en-US" sz="4080" dirty="0" err="1" smtClean="0"/>
              <a:t>Simulador</a:t>
            </a:r>
            <a:r>
              <a:rPr lang="en-US" sz="4080" dirty="0" smtClean="0"/>
              <a:t> de </a:t>
            </a:r>
            <a:r>
              <a:rPr lang="en-US" sz="4080" dirty="0" err="1" smtClean="0"/>
              <a:t>notificaciones</a:t>
            </a:r>
            <a:endParaRPr lang="en-US" sz="4080" dirty="0"/>
          </a:p>
          <a:p>
            <a:pPr marL="0" indent="0" fontAlgn="ctr">
              <a:buNone/>
            </a:pPr>
            <a:r>
              <a:rPr lang="en-US" sz="4080" dirty="0" smtClean="0"/>
              <a:t>Polling </a:t>
            </a:r>
            <a:r>
              <a:rPr lang="en-US" sz="4080" dirty="0" err="1" smtClean="0"/>
              <a:t>periódico</a:t>
            </a:r>
            <a:endParaRPr lang="en-US" sz="4080" dirty="0"/>
          </a:p>
          <a:p>
            <a:pPr marL="0" indent="0" fontAlgn="ctr">
              <a:buNone/>
            </a:pPr>
            <a:r>
              <a:rPr lang="en-US" sz="4080" dirty="0" smtClean="0"/>
              <a:t>Colas de </a:t>
            </a:r>
            <a:r>
              <a:rPr lang="en-US" sz="4080" dirty="0" err="1" smtClean="0"/>
              <a:t>notificaciones</a:t>
            </a:r>
            <a:r>
              <a:rPr lang="en-US" sz="4080" dirty="0" smtClean="0"/>
              <a:t> </a:t>
            </a:r>
            <a:r>
              <a:rPr lang="en-US" sz="4080" dirty="0" err="1" smtClean="0"/>
              <a:t>en</a:t>
            </a:r>
            <a:r>
              <a:rPr lang="en-US" sz="4080" dirty="0" smtClean="0"/>
              <a:t> Tiles</a:t>
            </a:r>
            <a:endParaRPr lang="en-US" sz="4080" dirty="0"/>
          </a:p>
          <a:p>
            <a:pPr marL="0" indent="0" fontAlgn="ctr">
              <a:buNone/>
            </a:pPr>
            <a:r>
              <a:rPr lang="en-US" sz="4080" dirty="0" smtClean="0"/>
              <a:t>Soporte a </a:t>
            </a:r>
            <a:r>
              <a:rPr lang="en-US" sz="4080" dirty="0" err="1" smtClean="0"/>
              <a:t>expiración</a:t>
            </a:r>
            <a:endParaRPr lang="en-US" sz="4080" dirty="0"/>
          </a:p>
          <a:p>
            <a:pPr marL="0" indent="0" fontAlgn="ctr">
              <a:buNone/>
            </a:pPr>
            <a:r>
              <a:rPr lang="en-US" sz="4080" dirty="0" err="1" smtClean="0"/>
              <a:t>Una</a:t>
            </a:r>
            <a:r>
              <a:rPr lang="en-US" sz="4080" dirty="0" smtClean="0"/>
              <a:t> </a:t>
            </a:r>
            <a:r>
              <a:rPr lang="en-US" sz="4080" dirty="0" err="1" smtClean="0"/>
              <a:t>notificación</a:t>
            </a:r>
            <a:r>
              <a:rPr lang="en-US" sz="4080" dirty="0" smtClean="0"/>
              <a:t> Raw </a:t>
            </a:r>
            <a:r>
              <a:rPr lang="en-US" sz="4080" dirty="0" err="1" smtClean="0"/>
              <a:t>puede</a:t>
            </a:r>
            <a:r>
              <a:rPr lang="en-US" sz="4080" dirty="0" smtClean="0"/>
              <a:t> levanter </a:t>
            </a:r>
            <a:r>
              <a:rPr lang="en-US" sz="4080" dirty="0" err="1" smtClean="0"/>
              <a:t>una</a:t>
            </a:r>
            <a:r>
              <a:rPr lang="en-US" sz="4080" dirty="0" smtClean="0"/>
              <a:t> background </a:t>
            </a:r>
            <a:r>
              <a:rPr lang="en-US" sz="4080" dirty="0"/>
              <a:t>task</a:t>
            </a:r>
          </a:p>
          <a:p>
            <a:pPr marL="0" indent="0" fontAlgn="ctr">
              <a:buNone/>
            </a:pPr>
            <a:r>
              <a:rPr lang="en-US" sz="4080" dirty="0" err="1" smtClean="0"/>
              <a:t>Muchas</a:t>
            </a:r>
            <a:r>
              <a:rPr lang="en-US" sz="4080" dirty="0" smtClean="0"/>
              <a:t> </a:t>
            </a:r>
            <a:r>
              <a:rPr lang="en-US" sz="4080" dirty="0" err="1" smtClean="0"/>
              <a:t>plantillas</a:t>
            </a:r>
            <a:r>
              <a:rPr lang="en-US" sz="4080" dirty="0" smtClean="0"/>
              <a:t> </a:t>
            </a:r>
            <a:r>
              <a:rPr lang="en-US" sz="4080" dirty="0" err="1" smtClean="0"/>
              <a:t>nuevas</a:t>
            </a:r>
            <a:endParaRPr lang="en-US" sz="4080" dirty="0"/>
          </a:p>
        </p:txBody>
      </p:sp>
      <p:sp>
        <p:nvSpPr>
          <p:cNvPr id="3" name="Title 2"/>
          <p:cNvSpPr>
            <a:spLocks noGrp="1"/>
          </p:cNvSpPr>
          <p:nvPr>
            <p:ph type="title"/>
          </p:nvPr>
        </p:nvSpPr>
        <p:spPr/>
        <p:txBody>
          <a:bodyPr/>
          <a:lstStyle/>
          <a:p>
            <a:r>
              <a:rPr lang="en-US" sz="4896" dirty="0" err="1" smtClean="0"/>
              <a:t>Muchas</a:t>
            </a:r>
            <a:r>
              <a:rPr lang="en-US" sz="4896" dirty="0" smtClean="0"/>
              <a:t> </a:t>
            </a:r>
            <a:r>
              <a:rPr lang="en-US" sz="4896" dirty="0" err="1" smtClean="0"/>
              <a:t>novedades</a:t>
            </a:r>
            <a:r>
              <a:rPr lang="en-US" sz="4896" dirty="0" smtClean="0"/>
              <a:t> </a:t>
            </a:r>
            <a:r>
              <a:rPr lang="en-US" sz="4896" dirty="0" err="1" smtClean="0"/>
              <a:t>en</a:t>
            </a:r>
            <a:r>
              <a:rPr lang="en-US" sz="4896" dirty="0" smtClean="0"/>
              <a:t> Phone</a:t>
            </a:r>
            <a:r>
              <a:rPr lang="en-US" sz="4896" dirty="0"/>
              <a:t/>
            </a:r>
            <a:br>
              <a:rPr lang="en-US" sz="4896" dirty="0"/>
            </a:br>
            <a:endParaRPr lang="en-US" dirty="0"/>
          </a:p>
        </p:txBody>
      </p:sp>
    </p:spTree>
    <p:extLst>
      <p:ext uri="{BB962C8B-B14F-4D97-AF65-F5344CB8AC3E}">
        <p14:creationId xmlns:p14="http://schemas.microsoft.com/office/powerpoint/2010/main" val="1693991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3541" y="1869003"/>
            <a:ext cx="8460245" cy="3049662"/>
          </a:xfrm>
        </p:spPr>
        <p:txBody>
          <a:bodyPr/>
          <a:lstStyle/>
          <a:p>
            <a:r>
              <a:rPr lang="en-US" sz="8975" dirty="0" smtClean="0"/>
              <a:t>Roaming</a:t>
            </a:r>
            <a:endParaRPr lang="en-US" sz="8975" dirty="0"/>
          </a:p>
        </p:txBody>
      </p:sp>
    </p:spTree>
    <p:extLst>
      <p:ext uri="{BB962C8B-B14F-4D97-AF65-F5344CB8AC3E}">
        <p14:creationId xmlns:p14="http://schemas.microsoft.com/office/powerpoint/2010/main" val="391502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App backup </a:t>
            </a:r>
            <a:r>
              <a:rPr lang="en-US" dirty="0"/>
              <a:t>&amp;</a:t>
            </a:r>
            <a:r>
              <a:rPr lang="en-US" dirty="0" smtClean="0"/>
              <a:t> roaming</a:t>
            </a:r>
            <a:endParaRPr lang="en-US" dirty="0"/>
          </a:p>
        </p:txBody>
      </p:sp>
      <p:sp>
        <p:nvSpPr>
          <p:cNvPr id="5" name="Text Placeholder 4"/>
          <p:cNvSpPr>
            <a:spLocks noGrp="1"/>
          </p:cNvSpPr>
          <p:nvPr>
            <p:ph type="body" sz="quarter" idx="11"/>
          </p:nvPr>
        </p:nvSpPr>
        <p:spPr>
          <a:xfrm>
            <a:off x="6675439" y="1212849"/>
            <a:ext cx="5486399" cy="4278094"/>
          </a:xfrm>
        </p:spPr>
        <p:txBody>
          <a:bodyPr/>
          <a:lstStyle/>
          <a:p>
            <a:r>
              <a:rPr lang="en-US" dirty="0" smtClean="0"/>
              <a:t>Roaming con Windows apps</a:t>
            </a:r>
            <a:endParaRPr lang="en-US" dirty="0"/>
          </a:p>
          <a:p>
            <a:r>
              <a:rPr lang="en-US" dirty="0" smtClean="0"/>
              <a:t>Backup de la </a:t>
            </a:r>
            <a:r>
              <a:rPr lang="en-US" dirty="0" err="1" smtClean="0"/>
              <a:t>pantalla</a:t>
            </a:r>
            <a:r>
              <a:rPr lang="en-US" dirty="0" smtClean="0"/>
              <a:t> de </a:t>
            </a:r>
            <a:r>
              <a:rPr lang="en-US" dirty="0" err="1" smtClean="0"/>
              <a:t>inicio</a:t>
            </a:r>
            <a:endParaRPr lang="en-US" dirty="0"/>
          </a:p>
          <a:p>
            <a:pPr lvl="1"/>
            <a:r>
              <a:rPr lang="en-US" dirty="0" smtClean="0"/>
              <a:t>Los </a:t>
            </a:r>
            <a:r>
              <a:rPr lang="en-US" dirty="0" err="1" smtClean="0"/>
              <a:t>metadatos</a:t>
            </a:r>
            <a:r>
              <a:rPr lang="en-US" dirty="0" smtClean="0"/>
              <a:t> de Tiles y el layout </a:t>
            </a:r>
            <a:r>
              <a:rPr lang="en-US" dirty="0" err="1" smtClean="0"/>
              <a:t>es</a:t>
            </a:r>
            <a:r>
              <a:rPr lang="en-US" dirty="0" smtClean="0"/>
              <a:t> </a:t>
            </a:r>
            <a:r>
              <a:rPr lang="en-US" dirty="0" err="1" smtClean="0"/>
              <a:t>guardado</a:t>
            </a:r>
            <a:r>
              <a:rPr lang="en-US" dirty="0" smtClean="0"/>
              <a:t> a </a:t>
            </a:r>
            <a:r>
              <a:rPr lang="en-US" dirty="0" err="1" smtClean="0"/>
              <a:t>diario</a:t>
            </a:r>
            <a:r>
              <a:rPr lang="en-US" dirty="0" smtClean="0"/>
              <a:t> </a:t>
            </a:r>
            <a:r>
              <a:rPr lang="en-US" dirty="0" err="1" smtClean="0"/>
              <a:t>en</a:t>
            </a:r>
            <a:r>
              <a:rPr lang="en-US" dirty="0" smtClean="0"/>
              <a:t> OneDrive</a:t>
            </a:r>
            <a:endParaRPr lang="en-US" dirty="0"/>
          </a:p>
          <a:p>
            <a:r>
              <a:rPr lang="en-US" dirty="0" smtClean="0"/>
              <a:t>App </a:t>
            </a:r>
            <a:r>
              <a:rPr lang="en-US" dirty="0"/>
              <a:t>Data </a:t>
            </a:r>
            <a:r>
              <a:rPr lang="en-US" dirty="0" smtClean="0"/>
              <a:t>Backup</a:t>
            </a:r>
          </a:p>
          <a:p>
            <a:pPr lvl="1"/>
            <a:endParaRPr lang="en-US" dirty="0" smtClean="0"/>
          </a:p>
          <a:p>
            <a:pPr lvl="1"/>
            <a:endParaRPr lang="en-US" dirty="0"/>
          </a:p>
        </p:txBody>
      </p:sp>
      <p:sp>
        <p:nvSpPr>
          <p:cNvPr id="3" name="Rectangle 2"/>
          <p:cNvSpPr/>
          <p:nvPr/>
        </p:nvSpPr>
        <p:spPr bwMode="auto">
          <a:xfrm>
            <a:off x="694328" y="1592262"/>
            <a:ext cx="3732617" cy="12374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Windows (PFN = 123)</a:t>
            </a:r>
          </a:p>
        </p:txBody>
      </p:sp>
      <p:grpSp>
        <p:nvGrpSpPr>
          <p:cNvPr id="6" name="Group 5"/>
          <p:cNvGrpSpPr/>
          <p:nvPr/>
        </p:nvGrpSpPr>
        <p:grpSpPr>
          <a:xfrm>
            <a:off x="997345" y="2128797"/>
            <a:ext cx="3126582" cy="538893"/>
            <a:chOff x="8503046" y="2278060"/>
            <a:chExt cx="3126582" cy="538893"/>
          </a:xfrm>
        </p:grpSpPr>
        <p:sp>
          <p:nvSpPr>
            <p:cNvPr id="10" name="Rectangle 9"/>
            <p:cNvSpPr/>
            <p:nvPr/>
          </p:nvSpPr>
          <p:spPr bwMode="auto">
            <a:xfrm>
              <a:off x="8503046" y="2278060"/>
              <a:ext cx="839391" cy="53889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rgbClr val="404040"/>
                  </a:solidFill>
                  <a:ea typeface="Segoe UI" pitchFamily="34" charset="0"/>
                  <a:cs typeface="Segoe UI" pitchFamily="34" charset="0"/>
                </a:rPr>
                <a:t>Roaming</a:t>
              </a:r>
            </a:p>
          </p:txBody>
        </p:sp>
        <p:sp>
          <p:nvSpPr>
            <p:cNvPr id="12" name="Rectangle 11"/>
            <p:cNvSpPr/>
            <p:nvPr/>
          </p:nvSpPr>
          <p:spPr bwMode="auto">
            <a:xfrm>
              <a:off x="9646642" y="2278060"/>
              <a:ext cx="839391" cy="53889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rgbClr val="404040"/>
                  </a:solidFill>
                  <a:ea typeface="Segoe UI" pitchFamily="34" charset="0"/>
                  <a:cs typeface="Segoe UI" pitchFamily="34" charset="0"/>
                </a:rPr>
                <a:t>Local</a:t>
              </a:r>
            </a:p>
          </p:txBody>
        </p:sp>
        <p:sp>
          <p:nvSpPr>
            <p:cNvPr id="13" name="Rectangle 12"/>
            <p:cNvSpPr/>
            <p:nvPr/>
          </p:nvSpPr>
          <p:spPr bwMode="auto">
            <a:xfrm>
              <a:off x="10790237" y="2278060"/>
              <a:ext cx="839391" cy="53889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rgbClr val="404040"/>
                  </a:solidFill>
                  <a:ea typeface="Segoe UI" pitchFamily="34" charset="0"/>
                  <a:cs typeface="Segoe UI" pitchFamily="34" charset="0"/>
                </a:rPr>
                <a:t>Temp</a:t>
              </a:r>
            </a:p>
          </p:txBody>
        </p:sp>
      </p:grpSp>
      <p:sp>
        <p:nvSpPr>
          <p:cNvPr id="30" name="Rectangle 29"/>
          <p:cNvSpPr/>
          <p:nvPr/>
        </p:nvSpPr>
        <p:spPr bwMode="auto">
          <a:xfrm>
            <a:off x="694328" y="4749694"/>
            <a:ext cx="3732617" cy="1280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Windows Phone (PFN = 123)</a:t>
            </a:r>
          </a:p>
        </p:txBody>
      </p:sp>
      <p:sp>
        <p:nvSpPr>
          <p:cNvPr id="8" name="Rectangle 7"/>
          <p:cNvSpPr/>
          <p:nvPr/>
        </p:nvSpPr>
        <p:spPr bwMode="auto">
          <a:xfrm>
            <a:off x="694329" y="3297756"/>
            <a:ext cx="3732616" cy="933478"/>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1003168" y="5343933"/>
            <a:ext cx="3126582" cy="538893"/>
            <a:chOff x="8503046" y="2278060"/>
            <a:chExt cx="3126582" cy="538893"/>
          </a:xfrm>
        </p:grpSpPr>
        <p:sp>
          <p:nvSpPr>
            <p:cNvPr id="37" name="Rectangle 36"/>
            <p:cNvSpPr/>
            <p:nvPr/>
          </p:nvSpPr>
          <p:spPr bwMode="auto">
            <a:xfrm>
              <a:off x="8503046" y="2278060"/>
              <a:ext cx="839391" cy="53889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rgbClr val="404040"/>
                  </a:solidFill>
                  <a:ea typeface="Segoe UI" pitchFamily="34" charset="0"/>
                  <a:cs typeface="Segoe UI" pitchFamily="34" charset="0"/>
                </a:rPr>
                <a:t>Roaming</a:t>
              </a:r>
            </a:p>
          </p:txBody>
        </p:sp>
        <p:sp>
          <p:nvSpPr>
            <p:cNvPr id="38" name="Rectangle 37"/>
            <p:cNvSpPr/>
            <p:nvPr/>
          </p:nvSpPr>
          <p:spPr bwMode="auto">
            <a:xfrm>
              <a:off x="9646642" y="2278060"/>
              <a:ext cx="839391" cy="53889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rgbClr val="404040"/>
                  </a:solidFill>
                  <a:ea typeface="Segoe UI" pitchFamily="34" charset="0"/>
                  <a:cs typeface="Segoe UI" pitchFamily="34" charset="0"/>
                </a:rPr>
                <a:t>Local</a:t>
              </a:r>
            </a:p>
          </p:txBody>
        </p:sp>
        <p:sp>
          <p:nvSpPr>
            <p:cNvPr id="39" name="Rectangle 38"/>
            <p:cNvSpPr/>
            <p:nvPr/>
          </p:nvSpPr>
          <p:spPr bwMode="auto">
            <a:xfrm>
              <a:off x="10790237" y="2278060"/>
              <a:ext cx="839391" cy="53889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rgbClr val="404040"/>
                  </a:solidFill>
                  <a:ea typeface="Segoe UI" pitchFamily="34" charset="0"/>
                  <a:cs typeface="Segoe UI" pitchFamily="34" charset="0"/>
                </a:rPr>
                <a:t>Temp</a:t>
              </a:r>
            </a:p>
          </p:txBody>
        </p:sp>
      </p:grpSp>
      <p:sp>
        <p:nvSpPr>
          <p:cNvPr id="29" name="Rectangle 28"/>
          <p:cNvSpPr/>
          <p:nvPr/>
        </p:nvSpPr>
        <p:spPr bwMode="auto">
          <a:xfrm>
            <a:off x="997344" y="3490697"/>
            <a:ext cx="839391" cy="53889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rgbClr val="404040"/>
                </a:solidFill>
                <a:ea typeface="Segoe UI" pitchFamily="34" charset="0"/>
                <a:cs typeface="Segoe UI" pitchFamily="34" charset="0"/>
              </a:rPr>
              <a:t>Roaming</a:t>
            </a:r>
          </a:p>
        </p:txBody>
      </p:sp>
      <p:sp>
        <p:nvSpPr>
          <p:cNvPr id="25" name="Up-Down Arrow 24"/>
          <p:cNvSpPr/>
          <p:nvPr/>
        </p:nvSpPr>
        <p:spPr bwMode="auto">
          <a:xfrm>
            <a:off x="1070945" y="2687301"/>
            <a:ext cx="700725" cy="844471"/>
          </a:xfrm>
          <a:prstGeom prst="upDownArrow">
            <a:avLst>
              <a:gd name="adj1" fmla="val 36896"/>
              <a:gd name="adj2" fmla="val 32801"/>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Up-Down Arrow 25"/>
          <p:cNvSpPr/>
          <p:nvPr/>
        </p:nvSpPr>
        <p:spPr bwMode="auto">
          <a:xfrm>
            <a:off x="1070945" y="3990137"/>
            <a:ext cx="700725" cy="853330"/>
          </a:xfrm>
          <a:prstGeom prst="upDownArrow">
            <a:avLst>
              <a:gd name="adj1" fmla="val 36896"/>
              <a:gd name="adj2" fmla="val 32801"/>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1104961" y="2657473"/>
            <a:ext cx="666709" cy="406265"/>
          </a:xfrm>
          <a:prstGeom prst="rect">
            <a:avLst/>
          </a:prstGeom>
          <a:noFill/>
        </p:spPr>
        <p:txBody>
          <a:bodyPr wrap="square" lIns="182880" tIns="146304" rIns="182880" bIns="146304" rtlCol="0">
            <a:spAutoFit/>
          </a:bodyPr>
          <a:lstStyle/>
          <a:p>
            <a:pPr>
              <a:lnSpc>
                <a:spcPct val="90000"/>
              </a:lnSpc>
            </a:pPr>
            <a:r>
              <a:rPr lang="en-US" sz="800" dirty="0" smtClean="0">
                <a:solidFill>
                  <a:srgbClr val="FFFFFF"/>
                </a:solidFill>
              </a:rPr>
              <a:t>100kb</a:t>
            </a:r>
          </a:p>
        </p:txBody>
      </p:sp>
      <p:sp>
        <p:nvSpPr>
          <p:cNvPr id="28" name="TextBox 27"/>
          <p:cNvSpPr txBox="1"/>
          <p:nvPr/>
        </p:nvSpPr>
        <p:spPr>
          <a:xfrm>
            <a:off x="1104961" y="4479304"/>
            <a:ext cx="666709" cy="406265"/>
          </a:xfrm>
          <a:prstGeom prst="rect">
            <a:avLst/>
          </a:prstGeom>
          <a:noFill/>
        </p:spPr>
        <p:txBody>
          <a:bodyPr wrap="square" lIns="182880" tIns="146304" rIns="182880" bIns="146304" rtlCol="0">
            <a:spAutoFit/>
          </a:bodyPr>
          <a:lstStyle/>
          <a:p>
            <a:pPr>
              <a:lnSpc>
                <a:spcPct val="90000"/>
              </a:lnSpc>
            </a:pPr>
            <a:r>
              <a:rPr lang="en-US" sz="800" dirty="0" smtClean="0">
                <a:solidFill>
                  <a:srgbClr val="FFFFFF"/>
                </a:solidFill>
              </a:rPr>
              <a:t>100kb</a:t>
            </a:r>
          </a:p>
        </p:txBody>
      </p:sp>
      <p:sp>
        <p:nvSpPr>
          <p:cNvPr id="31" name="Rectangle 30"/>
          <p:cNvSpPr/>
          <p:nvPr/>
        </p:nvSpPr>
        <p:spPr bwMode="auto">
          <a:xfrm>
            <a:off x="2063534" y="3490696"/>
            <a:ext cx="839391" cy="25342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err="1" smtClean="0">
                <a:solidFill>
                  <a:srgbClr val="404040"/>
                </a:solidFill>
                <a:ea typeface="Segoe UI" pitchFamily="34" charset="0"/>
                <a:cs typeface="Segoe UI" pitchFamily="34" charset="0"/>
              </a:rPr>
              <a:t>Dispositivo</a:t>
            </a:r>
            <a:r>
              <a:rPr lang="en-US" sz="900" dirty="0" smtClean="0">
                <a:solidFill>
                  <a:srgbClr val="404040"/>
                </a:solidFill>
                <a:ea typeface="Segoe UI" pitchFamily="34" charset="0"/>
                <a:cs typeface="Segoe UI" pitchFamily="34" charset="0"/>
              </a:rPr>
              <a:t> A</a:t>
            </a:r>
          </a:p>
        </p:txBody>
      </p:sp>
      <p:sp>
        <p:nvSpPr>
          <p:cNvPr id="32" name="Rectangle 31"/>
          <p:cNvSpPr/>
          <p:nvPr/>
        </p:nvSpPr>
        <p:spPr bwMode="auto">
          <a:xfrm>
            <a:off x="2063533" y="3778840"/>
            <a:ext cx="839391" cy="25342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err="1" smtClean="0">
                <a:solidFill>
                  <a:srgbClr val="404040"/>
                </a:solidFill>
                <a:ea typeface="Segoe UI" pitchFamily="34" charset="0"/>
                <a:cs typeface="Segoe UI" pitchFamily="34" charset="0"/>
              </a:rPr>
              <a:t>Dispositivo</a:t>
            </a:r>
            <a:r>
              <a:rPr lang="en-US" sz="900" dirty="0" smtClean="0">
                <a:solidFill>
                  <a:srgbClr val="404040"/>
                </a:solidFill>
                <a:ea typeface="Segoe UI" pitchFamily="34" charset="0"/>
                <a:cs typeface="Segoe UI" pitchFamily="34" charset="0"/>
              </a:rPr>
              <a:t> B</a:t>
            </a:r>
          </a:p>
        </p:txBody>
      </p:sp>
      <p:sp>
        <p:nvSpPr>
          <p:cNvPr id="24" name="Up-Down Arrow 23"/>
          <p:cNvSpPr/>
          <p:nvPr/>
        </p:nvSpPr>
        <p:spPr bwMode="auto">
          <a:xfrm>
            <a:off x="2210273" y="3990138"/>
            <a:ext cx="700725" cy="853328"/>
          </a:xfrm>
          <a:prstGeom prst="upDownArrow">
            <a:avLst>
              <a:gd name="adj1" fmla="val 36896"/>
              <a:gd name="adj2" fmla="val 32801"/>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823" y="3530202"/>
            <a:ext cx="1504135" cy="474072"/>
          </a:xfrm>
          <a:prstGeom prst="rect">
            <a:avLst/>
          </a:prstGeom>
        </p:spPr>
      </p:pic>
    </p:spTree>
    <p:extLst>
      <p:ext uri="{BB962C8B-B14F-4D97-AF65-F5344CB8AC3E}">
        <p14:creationId xmlns:p14="http://schemas.microsoft.com/office/powerpoint/2010/main" val="16554011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547028"/>
            <a:ext cx="11189653" cy="660855"/>
          </a:xfrm>
        </p:spPr>
        <p:txBody>
          <a:bodyPr/>
          <a:lstStyle/>
          <a:p>
            <a:r>
              <a:rPr lang="en-US" sz="4399" dirty="0" err="1">
                <a:latin typeface="+mn-lt"/>
              </a:rPr>
              <a:t>Aplicación</a:t>
            </a:r>
            <a:r>
              <a:rPr lang="en-US" sz="4399" dirty="0">
                <a:latin typeface="+mn-lt"/>
              </a:rPr>
              <a:t> Windows </a:t>
            </a:r>
            <a:r>
              <a:rPr lang="en-US" sz="4399" dirty="0" err="1">
                <a:latin typeface="+mn-lt"/>
              </a:rPr>
              <a:t>Multiplataforma</a:t>
            </a:r>
            <a:endParaRPr lang="en-US" sz="4399" dirty="0">
              <a:latin typeface="+mn-lt"/>
            </a:endParaRPr>
          </a:p>
        </p:txBody>
      </p:sp>
      <p:sp>
        <p:nvSpPr>
          <p:cNvPr id="4" name="Text Placeholder 4"/>
          <p:cNvSpPr>
            <a:spLocks noGrp="1"/>
          </p:cNvSpPr>
          <p:nvPr/>
        </p:nvSpPr>
        <p:spPr>
          <a:xfrm>
            <a:off x="4455641" y="1501246"/>
            <a:ext cx="7576634" cy="3992033"/>
          </a:xfrm>
          <a:prstGeom prst="rect">
            <a:avLst/>
          </a:prstGeom>
        </p:spPr>
        <p:txBody>
          <a:bodyPr vert="horz" lIns="124347" tIns="0" rIns="124347" bIns="6217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808" b="1" dirty="0" err="1">
                <a:solidFill>
                  <a:schemeClr val="bg2">
                    <a:lumMod val="25000"/>
                  </a:schemeClr>
                </a:solidFill>
              </a:rPr>
              <a:t>Doble</a:t>
            </a:r>
            <a:r>
              <a:rPr lang="en-US" sz="3808" b="1" dirty="0">
                <a:solidFill>
                  <a:schemeClr val="bg2">
                    <a:lumMod val="25000"/>
                  </a:schemeClr>
                </a:solidFill>
              </a:rPr>
              <a:t> </a:t>
            </a:r>
            <a:r>
              <a:rPr lang="en-US" sz="3808" b="1" dirty="0" err="1">
                <a:solidFill>
                  <a:schemeClr val="bg2">
                    <a:lumMod val="25000"/>
                  </a:schemeClr>
                </a:solidFill>
              </a:rPr>
              <a:t>trabajo</a:t>
            </a:r>
            <a:r>
              <a:rPr lang="en-US" sz="3808" b="1" dirty="0">
                <a:solidFill>
                  <a:schemeClr val="bg2">
                    <a:lumMod val="25000"/>
                  </a:schemeClr>
                </a:solidFill>
              </a:rPr>
              <a:t>!</a:t>
            </a:r>
            <a:r>
              <a:rPr lang="en-US" sz="3808" dirty="0">
                <a:solidFill>
                  <a:schemeClr val="bg2">
                    <a:lumMod val="25000"/>
                  </a:schemeClr>
                </a:solidFill>
              </a:rPr>
              <a:t>. </a:t>
            </a:r>
            <a:r>
              <a:rPr lang="en-US" sz="3808" dirty="0" err="1">
                <a:solidFill>
                  <a:schemeClr val="bg2">
                    <a:lumMod val="25000"/>
                  </a:schemeClr>
                </a:solidFill>
              </a:rPr>
              <a:t>Ahora</a:t>
            </a:r>
            <a:r>
              <a:rPr lang="en-US" sz="3808" dirty="0">
                <a:solidFill>
                  <a:schemeClr val="bg2">
                    <a:lumMod val="25000"/>
                  </a:schemeClr>
                </a:solidFill>
              </a:rPr>
              <a:t> </a:t>
            </a:r>
            <a:r>
              <a:rPr lang="en-US" sz="3808" dirty="0" err="1">
                <a:solidFill>
                  <a:schemeClr val="bg2">
                    <a:lumMod val="25000"/>
                  </a:schemeClr>
                </a:solidFill>
              </a:rPr>
              <a:t>cada</a:t>
            </a:r>
            <a:r>
              <a:rPr lang="en-US" sz="3808" dirty="0">
                <a:solidFill>
                  <a:schemeClr val="bg2">
                    <a:lumMod val="25000"/>
                  </a:schemeClr>
                </a:solidFill>
              </a:rPr>
              <a:t> </a:t>
            </a:r>
            <a:r>
              <a:rPr lang="en-US" sz="3808" dirty="0" err="1">
                <a:solidFill>
                  <a:schemeClr val="bg2">
                    <a:lumMod val="25000"/>
                  </a:schemeClr>
                </a:solidFill>
              </a:rPr>
              <a:t>cambio</a:t>
            </a:r>
            <a:r>
              <a:rPr lang="en-US" sz="3808" dirty="0">
                <a:solidFill>
                  <a:schemeClr val="bg2">
                    <a:lumMod val="25000"/>
                  </a:schemeClr>
                </a:solidFill>
              </a:rPr>
              <a:t> </a:t>
            </a:r>
            <a:r>
              <a:rPr lang="en-US" sz="3808" dirty="0" err="1">
                <a:solidFill>
                  <a:schemeClr val="bg2">
                    <a:lumMod val="25000"/>
                  </a:schemeClr>
                </a:solidFill>
              </a:rPr>
              <a:t>tenemos</a:t>
            </a:r>
            <a:r>
              <a:rPr lang="en-US" sz="3808" dirty="0">
                <a:solidFill>
                  <a:schemeClr val="bg2">
                    <a:lumMod val="25000"/>
                  </a:schemeClr>
                </a:solidFill>
              </a:rPr>
              <a:t> </a:t>
            </a:r>
            <a:r>
              <a:rPr lang="en-US" sz="3808" dirty="0" err="1">
                <a:solidFill>
                  <a:schemeClr val="bg2">
                    <a:lumMod val="25000"/>
                  </a:schemeClr>
                </a:solidFill>
              </a:rPr>
              <a:t>que</a:t>
            </a:r>
            <a:r>
              <a:rPr lang="en-US" sz="3808" dirty="0">
                <a:solidFill>
                  <a:schemeClr val="bg2">
                    <a:lumMod val="25000"/>
                  </a:schemeClr>
                </a:solidFill>
              </a:rPr>
              <a:t> </a:t>
            </a:r>
            <a:r>
              <a:rPr lang="en-US" sz="3808" dirty="0" err="1">
                <a:solidFill>
                  <a:schemeClr val="bg2">
                    <a:lumMod val="25000"/>
                  </a:schemeClr>
                </a:solidFill>
              </a:rPr>
              <a:t>tenerlo</a:t>
            </a:r>
            <a:r>
              <a:rPr lang="en-US" sz="3808" dirty="0">
                <a:solidFill>
                  <a:schemeClr val="bg2">
                    <a:lumMod val="25000"/>
                  </a:schemeClr>
                </a:solidFill>
              </a:rPr>
              <a:t> en </a:t>
            </a:r>
            <a:r>
              <a:rPr lang="en-US" sz="3808" dirty="0" err="1">
                <a:solidFill>
                  <a:schemeClr val="bg2">
                    <a:lumMod val="25000"/>
                  </a:schemeClr>
                </a:solidFill>
              </a:rPr>
              <a:t>cuenta</a:t>
            </a:r>
            <a:r>
              <a:rPr lang="en-US" sz="3808" dirty="0">
                <a:solidFill>
                  <a:schemeClr val="bg2">
                    <a:lumMod val="25000"/>
                  </a:schemeClr>
                </a:solidFill>
              </a:rPr>
              <a:t> en dos apps </a:t>
            </a:r>
            <a:r>
              <a:rPr lang="en-US" sz="3808" dirty="0" err="1">
                <a:solidFill>
                  <a:schemeClr val="bg2">
                    <a:lumMod val="25000"/>
                  </a:schemeClr>
                </a:solidFill>
              </a:rPr>
              <a:t>diferentes</a:t>
            </a:r>
            <a:endParaRPr lang="en-US" sz="3808" dirty="0">
              <a:solidFill>
                <a:schemeClr val="bg2">
                  <a:lumMod val="25000"/>
                </a:schemeClr>
              </a:solidFill>
            </a:endParaRPr>
          </a:p>
          <a:p>
            <a:endParaRPr lang="en-US" sz="3808" dirty="0"/>
          </a:p>
          <a:p>
            <a:pPr lvl="1" algn="ctr"/>
            <a:r>
              <a:rPr lang="en-US" sz="4352" b="1" dirty="0">
                <a:solidFill>
                  <a:schemeClr val="accent1"/>
                </a:solidFill>
              </a:rPr>
              <a:t>¿</a:t>
            </a:r>
            <a:r>
              <a:rPr lang="en-US" sz="4352" b="1" dirty="0" err="1">
                <a:solidFill>
                  <a:schemeClr val="accent1"/>
                </a:solidFill>
              </a:rPr>
              <a:t>Solución</a:t>
            </a:r>
            <a:r>
              <a:rPr lang="en-US" sz="4352" b="1" dirty="0">
                <a:solidFill>
                  <a:schemeClr val="accent1"/>
                </a:solidFill>
              </a:rPr>
              <a:t>?</a:t>
            </a:r>
          </a:p>
        </p:txBody>
      </p:sp>
      <p:pic>
        <p:nvPicPr>
          <p:cNvPr id="5" name="Marcador de posición de imagen 21"/>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881" y="3680477"/>
            <a:ext cx="4889582" cy="3314049"/>
          </a:xfrm>
          <a:prstGeom prst="rect">
            <a:avLst/>
          </a:prstGeom>
        </p:spPr>
      </p:pic>
    </p:spTree>
    <p:extLst>
      <p:ext uri="{BB962C8B-B14F-4D97-AF65-F5344CB8AC3E}">
        <p14:creationId xmlns:p14="http://schemas.microsoft.com/office/powerpoint/2010/main" val="377017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3541" y="1869003"/>
            <a:ext cx="10910096" cy="3049662"/>
          </a:xfrm>
        </p:spPr>
        <p:txBody>
          <a:bodyPr/>
          <a:lstStyle/>
          <a:p>
            <a:r>
              <a:rPr lang="en-US" sz="8975" dirty="0" err="1" smtClean="0"/>
              <a:t>Veamos</a:t>
            </a:r>
            <a:r>
              <a:rPr lang="en-US" sz="8975" dirty="0" smtClean="0"/>
              <a:t> </a:t>
            </a:r>
            <a:r>
              <a:rPr lang="en-US" sz="8975" dirty="0" err="1" smtClean="0"/>
              <a:t>como</a:t>
            </a:r>
            <a:r>
              <a:rPr lang="en-US" sz="8975" dirty="0" smtClean="0"/>
              <a:t> </a:t>
            </a:r>
            <a:r>
              <a:rPr lang="en-US" sz="8975" dirty="0" err="1" smtClean="0"/>
              <a:t>funciona</a:t>
            </a:r>
            <a:r>
              <a:rPr lang="en-US" sz="8975" dirty="0" smtClean="0"/>
              <a:t> el Roaming de </a:t>
            </a:r>
            <a:r>
              <a:rPr lang="en-US" sz="8975" dirty="0" err="1" smtClean="0"/>
              <a:t>datos</a:t>
            </a:r>
            <a:endParaRPr lang="en-US" sz="8975" dirty="0"/>
          </a:p>
        </p:txBody>
      </p:sp>
    </p:spTree>
    <p:extLst>
      <p:ext uri="{BB962C8B-B14F-4D97-AF65-F5344CB8AC3E}">
        <p14:creationId xmlns:p14="http://schemas.microsoft.com/office/powerpoint/2010/main" val="185418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3541" y="1869003"/>
            <a:ext cx="8460245" cy="3049662"/>
          </a:xfrm>
        </p:spPr>
        <p:txBody>
          <a:bodyPr/>
          <a:lstStyle/>
          <a:p>
            <a:r>
              <a:rPr lang="en-US" sz="8975" dirty="0" err="1" smtClean="0"/>
              <a:t>Empaquetado</a:t>
            </a:r>
            <a:endParaRPr lang="en-US" sz="8975" dirty="0"/>
          </a:p>
        </p:txBody>
      </p:sp>
    </p:spTree>
    <p:extLst>
      <p:ext uri="{BB962C8B-B14F-4D97-AF65-F5344CB8AC3E}">
        <p14:creationId xmlns:p14="http://schemas.microsoft.com/office/powerpoint/2010/main" val="251793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Empaquetado</a:t>
            </a:r>
            <a:r>
              <a:rPr lang="en-US" dirty="0" smtClean="0"/>
              <a:t> y </a:t>
            </a:r>
            <a:r>
              <a:rPr lang="en-US" dirty="0" err="1" smtClean="0"/>
              <a:t>despliegue</a:t>
            </a:r>
            <a:endParaRPr lang="en-US" dirty="0"/>
          </a:p>
        </p:txBody>
      </p:sp>
      <p:sp>
        <p:nvSpPr>
          <p:cNvPr id="4" name="Text Placeholder 3"/>
          <p:cNvSpPr>
            <a:spLocks noGrp="1"/>
          </p:cNvSpPr>
          <p:nvPr>
            <p:ph type="body" sz="quarter" idx="10"/>
          </p:nvPr>
        </p:nvSpPr>
        <p:spPr>
          <a:xfrm>
            <a:off x="6192571" y="1632697"/>
            <a:ext cx="5919786" cy="3637919"/>
          </a:xfrm>
        </p:spPr>
        <p:txBody>
          <a:bodyPr/>
          <a:lstStyle/>
          <a:p>
            <a:r>
              <a:rPr lang="en-US" dirty="0" smtClean="0"/>
              <a:t>Mismo format para Windows </a:t>
            </a:r>
            <a:r>
              <a:rPr lang="en-US" dirty="0"/>
              <a:t>&amp; </a:t>
            </a:r>
            <a:r>
              <a:rPr lang="en-US" dirty="0" smtClean="0"/>
              <a:t>Phone (APPX)</a:t>
            </a:r>
            <a:endParaRPr lang="en-US" dirty="0"/>
          </a:p>
          <a:p>
            <a:r>
              <a:rPr lang="en-US" dirty="0" err="1" smtClean="0"/>
              <a:t>Separa</a:t>
            </a:r>
            <a:r>
              <a:rPr lang="en-US" dirty="0" smtClean="0"/>
              <a:t> </a:t>
            </a:r>
            <a:r>
              <a:rPr lang="en-US" dirty="0" err="1" smtClean="0"/>
              <a:t>recursos</a:t>
            </a:r>
            <a:r>
              <a:rPr lang="en-US" dirty="0" smtClean="0"/>
              <a:t> </a:t>
            </a:r>
            <a:r>
              <a:rPr lang="en-US" dirty="0" err="1" smtClean="0"/>
              <a:t>en</a:t>
            </a:r>
            <a:r>
              <a:rPr lang="en-US" dirty="0" smtClean="0"/>
              <a:t> </a:t>
            </a:r>
            <a:r>
              <a:rPr lang="en-US" dirty="0" err="1" smtClean="0"/>
              <a:t>distintos</a:t>
            </a:r>
            <a:r>
              <a:rPr lang="en-US" dirty="0" smtClean="0"/>
              <a:t> </a:t>
            </a:r>
            <a:r>
              <a:rPr lang="en-US" dirty="0" err="1" smtClean="0"/>
              <a:t>paquetes</a:t>
            </a:r>
            <a:endParaRPr lang="en-US" dirty="0" smtClean="0"/>
          </a:p>
          <a:p>
            <a:r>
              <a:rPr lang="en-US" dirty="0" err="1" smtClean="0"/>
              <a:t>Descarga</a:t>
            </a:r>
            <a:r>
              <a:rPr lang="en-US" dirty="0" smtClean="0"/>
              <a:t> </a:t>
            </a:r>
            <a:r>
              <a:rPr lang="en-US" dirty="0" err="1" smtClean="0"/>
              <a:t>más</a:t>
            </a:r>
            <a:r>
              <a:rPr lang="en-US" dirty="0" smtClean="0"/>
              <a:t> </a:t>
            </a:r>
            <a:r>
              <a:rPr lang="en-US" dirty="0" err="1" smtClean="0"/>
              <a:t>eficiente</a:t>
            </a:r>
            <a:endParaRPr lang="en-US" dirty="0" smtClean="0"/>
          </a:p>
          <a:p>
            <a:endParaRPr lang="en-US" dirty="0"/>
          </a:p>
        </p:txBody>
      </p:sp>
      <p:sp>
        <p:nvSpPr>
          <p:cNvPr id="8" name="Rectangle 7"/>
          <p:cNvSpPr/>
          <p:nvPr/>
        </p:nvSpPr>
        <p:spPr bwMode="auto">
          <a:xfrm>
            <a:off x="1112837" y="1632697"/>
            <a:ext cx="3962399" cy="44096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gradFill>
                  <a:gsLst>
                    <a:gs pos="0">
                      <a:srgbClr val="FFFFFF"/>
                    </a:gs>
                    <a:gs pos="100000">
                      <a:srgbClr val="FFFFFF"/>
                    </a:gs>
                  </a:gsLst>
                  <a:lin ang="5400000" scaled="0"/>
                </a:gradFill>
                <a:ea typeface="Segoe UI" pitchFamily="34" charset="0"/>
                <a:cs typeface="Segoe UI" pitchFamily="34" charset="0"/>
              </a:rPr>
              <a:t>AppX</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86990" y="3457087"/>
            <a:ext cx="1447800" cy="47550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rgbClr val="FF0000"/>
                </a:solidFill>
                <a:ea typeface="Segoe UI" pitchFamily="34" charset="0"/>
                <a:cs typeface="Segoe UI" pitchFamily="34" charset="0"/>
              </a:rPr>
              <a:t>720p</a:t>
            </a:r>
          </a:p>
        </p:txBody>
      </p:sp>
      <p:sp>
        <p:nvSpPr>
          <p:cNvPr id="12" name="Rectangle 11"/>
          <p:cNvSpPr/>
          <p:nvPr/>
        </p:nvSpPr>
        <p:spPr bwMode="auto">
          <a:xfrm>
            <a:off x="1364213" y="2041763"/>
            <a:ext cx="3330023" cy="42669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solidFill>
                  <a:srgbClr val="FF0000"/>
                </a:solidFill>
                <a:ea typeface="Segoe UI" pitchFamily="34" charset="0"/>
                <a:cs typeface="Segoe UI" pitchFamily="34" charset="0"/>
              </a:rPr>
              <a:t>Manifesto(s)</a:t>
            </a:r>
          </a:p>
        </p:txBody>
      </p:sp>
      <p:sp>
        <p:nvSpPr>
          <p:cNvPr id="13" name="Rectangle 12"/>
          <p:cNvSpPr/>
          <p:nvPr/>
        </p:nvSpPr>
        <p:spPr bwMode="auto">
          <a:xfrm>
            <a:off x="1386990" y="4012361"/>
            <a:ext cx="1447800" cy="47550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rgbClr val="FF0000"/>
                </a:solidFill>
                <a:ea typeface="Segoe UI" pitchFamily="34" charset="0"/>
                <a:cs typeface="Segoe UI" pitchFamily="34" charset="0"/>
              </a:rPr>
              <a:t>1080p</a:t>
            </a:r>
          </a:p>
        </p:txBody>
      </p:sp>
      <p:sp>
        <p:nvSpPr>
          <p:cNvPr id="14" name="Rectangle 13"/>
          <p:cNvSpPr/>
          <p:nvPr/>
        </p:nvSpPr>
        <p:spPr bwMode="auto">
          <a:xfrm>
            <a:off x="3246437" y="3954462"/>
            <a:ext cx="1447800" cy="47550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rgbClr val="FF0000"/>
                </a:solidFill>
                <a:ea typeface="Segoe UI" pitchFamily="34" charset="0"/>
                <a:cs typeface="Segoe UI" pitchFamily="34" charset="0"/>
              </a:rPr>
              <a:t>Spanish</a:t>
            </a:r>
          </a:p>
        </p:txBody>
      </p:sp>
      <p:sp>
        <p:nvSpPr>
          <p:cNvPr id="16" name="Rectangle 15"/>
          <p:cNvSpPr/>
          <p:nvPr/>
        </p:nvSpPr>
        <p:spPr bwMode="auto">
          <a:xfrm>
            <a:off x="3246437" y="3690797"/>
            <a:ext cx="1447800" cy="47550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rgbClr val="FF0000"/>
                </a:solidFill>
                <a:ea typeface="Segoe UI" pitchFamily="34" charset="0"/>
                <a:cs typeface="Segoe UI" pitchFamily="34" charset="0"/>
              </a:rPr>
              <a:t>German</a:t>
            </a:r>
          </a:p>
        </p:txBody>
      </p:sp>
      <p:sp>
        <p:nvSpPr>
          <p:cNvPr id="19" name="Rectangle 18"/>
          <p:cNvSpPr/>
          <p:nvPr/>
        </p:nvSpPr>
        <p:spPr bwMode="auto">
          <a:xfrm>
            <a:off x="3246437" y="3427130"/>
            <a:ext cx="1447800" cy="47550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rgbClr val="FF0000"/>
                </a:solidFill>
                <a:ea typeface="Segoe UI" pitchFamily="34" charset="0"/>
                <a:cs typeface="Segoe UI" pitchFamily="34" charset="0"/>
              </a:rPr>
              <a:t>Italian</a:t>
            </a:r>
          </a:p>
        </p:txBody>
      </p:sp>
      <p:sp>
        <p:nvSpPr>
          <p:cNvPr id="20" name="Rectangle 19"/>
          <p:cNvSpPr/>
          <p:nvPr/>
        </p:nvSpPr>
        <p:spPr bwMode="auto">
          <a:xfrm>
            <a:off x="3246437" y="3163463"/>
            <a:ext cx="1447800" cy="47550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rgbClr val="FF0000"/>
                </a:solidFill>
                <a:ea typeface="Segoe UI" pitchFamily="34" charset="0"/>
                <a:cs typeface="Segoe UI" pitchFamily="34" charset="0"/>
              </a:rPr>
              <a:t>French</a:t>
            </a:r>
          </a:p>
        </p:txBody>
      </p:sp>
      <p:sp>
        <p:nvSpPr>
          <p:cNvPr id="15" name="Rectangle 14"/>
          <p:cNvSpPr/>
          <p:nvPr/>
        </p:nvSpPr>
        <p:spPr bwMode="auto">
          <a:xfrm>
            <a:off x="3246437" y="2899796"/>
            <a:ext cx="1447800" cy="47550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rgbClr val="FF0000"/>
                </a:solidFill>
                <a:ea typeface="Segoe UI" pitchFamily="34" charset="0"/>
                <a:cs typeface="Segoe UI" pitchFamily="34" charset="0"/>
              </a:rPr>
              <a:t>English</a:t>
            </a:r>
          </a:p>
        </p:txBody>
      </p:sp>
      <p:sp>
        <p:nvSpPr>
          <p:cNvPr id="22" name="Rectangle 21"/>
          <p:cNvSpPr/>
          <p:nvPr/>
        </p:nvSpPr>
        <p:spPr bwMode="auto">
          <a:xfrm>
            <a:off x="1386990" y="2901812"/>
            <a:ext cx="1447800" cy="47550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rgbClr val="FF0000"/>
                </a:solidFill>
                <a:ea typeface="Segoe UI" pitchFamily="34" charset="0"/>
                <a:cs typeface="Segoe UI" pitchFamily="34" charset="0"/>
              </a:rPr>
              <a:t>WVGA</a:t>
            </a:r>
          </a:p>
        </p:txBody>
      </p:sp>
      <p:sp>
        <p:nvSpPr>
          <p:cNvPr id="23" name="Rectangle 22"/>
          <p:cNvSpPr/>
          <p:nvPr/>
        </p:nvSpPr>
        <p:spPr bwMode="auto">
          <a:xfrm>
            <a:off x="2434876" y="4868862"/>
            <a:ext cx="1447800" cy="47550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rgbClr val="FF0000"/>
                </a:solidFill>
                <a:ea typeface="Segoe UI" pitchFamily="34" charset="0"/>
                <a:cs typeface="Segoe UI" pitchFamily="34" charset="0"/>
              </a:rPr>
              <a:t>DLLs</a:t>
            </a:r>
          </a:p>
        </p:txBody>
      </p:sp>
    </p:spTree>
    <p:extLst>
      <p:ext uri="{BB962C8B-B14F-4D97-AF65-F5344CB8AC3E}">
        <p14:creationId xmlns:p14="http://schemas.microsoft.com/office/powerpoint/2010/main" val="256777600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6664" y="1438078"/>
            <a:ext cx="7846303" cy="4949047"/>
          </a:xfrm>
        </p:spPr>
        <p:txBody>
          <a:bodyPr/>
          <a:lstStyle/>
          <a:p>
            <a:pPr marL="0" indent="0">
              <a:buNone/>
            </a:pPr>
            <a:r>
              <a:rPr lang="en-US" dirty="0" smtClean="0"/>
              <a:t>Para Apps </a:t>
            </a:r>
            <a:r>
              <a:rPr lang="en-US" dirty="0" err="1" smtClean="0"/>
              <a:t>Universales</a:t>
            </a:r>
            <a:endParaRPr lang="en-US" dirty="0" smtClean="0"/>
          </a:p>
          <a:p>
            <a:pPr marL="0" indent="0">
              <a:buNone/>
            </a:pPr>
            <a:r>
              <a:rPr lang="en-US" dirty="0" smtClean="0">
                <a:solidFill>
                  <a:schemeClr val="tx1">
                    <a:lumMod val="75000"/>
                  </a:schemeClr>
                </a:solidFill>
              </a:rPr>
              <a:t>	</a:t>
            </a:r>
            <a:r>
              <a:rPr lang="en-US" sz="2800" dirty="0">
                <a:solidFill>
                  <a:schemeClr val="tx1">
                    <a:lumMod val="75000"/>
                  </a:schemeClr>
                </a:solidFill>
              </a:rPr>
              <a:t>Soporte a APIs </a:t>
            </a:r>
            <a:r>
              <a:rPr lang="en-US" sz="2800" dirty="0" err="1">
                <a:solidFill>
                  <a:schemeClr val="tx1">
                    <a:lumMod val="75000"/>
                  </a:schemeClr>
                </a:solidFill>
              </a:rPr>
              <a:t>WinRT</a:t>
            </a:r>
            <a:endParaRPr lang="en-US" sz="2800" dirty="0">
              <a:solidFill>
                <a:schemeClr val="tx1">
                  <a:lumMod val="75000"/>
                </a:schemeClr>
              </a:solidFill>
            </a:endParaRPr>
          </a:p>
          <a:p>
            <a:pPr marL="0" indent="0">
              <a:buNone/>
            </a:pPr>
            <a:r>
              <a:rPr lang="en-US" sz="2800" dirty="0">
                <a:solidFill>
                  <a:schemeClr val="tx1">
                    <a:lumMod val="75000"/>
                  </a:schemeClr>
                </a:solidFill>
              </a:rPr>
              <a:t>	</a:t>
            </a:r>
          </a:p>
          <a:p>
            <a:pPr marL="0" indent="0">
              <a:buNone/>
            </a:pPr>
            <a:r>
              <a:rPr lang="en-US" dirty="0" smtClean="0"/>
              <a:t>Windows </a:t>
            </a:r>
            <a:r>
              <a:rPr lang="en-US" dirty="0"/>
              <a:t>Runtime Component</a:t>
            </a:r>
            <a:r>
              <a:rPr lang="en-US" sz="2800" dirty="0">
                <a:solidFill>
                  <a:schemeClr val="tx1">
                    <a:lumMod val="75000"/>
                  </a:schemeClr>
                </a:solidFill>
              </a:rPr>
              <a:t> </a:t>
            </a:r>
          </a:p>
          <a:p>
            <a:pPr marL="0" indent="0">
              <a:buNone/>
            </a:pPr>
            <a:r>
              <a:rPr lang="en-US" sz="2800" dirty="0">
                <a:solidFill>
                  <a:schemeClr val="tx1">
                    <a:lumMod val="75000"/>
                  </a:schemeClr>
                </a:solidFill>
              </a:rPr>
              <a:t>	</a:t>
            </a:r>
            <a:r>
              <a:rPr lang="en-US" sz="2800" dirty="0" err="1">
                <a:solidFill>
                  <a:schemeClr val="tx1">
                    <a:lumMod val="75000"/>
                  </a:schemeClr>
                </a:solidFill>
              </a:rPr>
              <a:t>Librerías</a:t>
            </a:r>
            <a:r>
              <a:rPr lang="en-US" sz="2800" dirty="0">
                <a:solidFill>
                  <a:schemeClr val="tx1">
                    <a:lumMod val="75000"/>
                  </a:schemeClr>
                </a:solidFill>
              </a:rPr>
              <a:t> para apps C++, </a:t>
            </a:r>
            <a:r>
              <a:rPr lang="en-US" sz="2800" dirty="0" err="1">
                <a:solidFill>
                  <a:schemeClr val="tx1">
                    <a:lumMod val="75000"/>
                  </a:schemeClr>
                </a:solidFill>
              </a:rPr>
              <a:t>Javascript</a:t>
            </a:r>
            <a:endParaRPr lang="en-US" sz="2800" dirty="0">
              <a:solidFill>
                <a:schemeClr val="tx1">
                  <a:lumMod val="75000"/>
                </a:schemeClr>
              </a:solidFill>
            </a:endParaRPr>
          </a:p>
          <a:p>
            <a:pPr marL="0" indent="0">
              <a:buNone/>
            </a:pPr>
            <a:endParaRPr lang="en-US" dirty="0" smtClean="0"/>
          </a:p>
          <a:p>
            <a:pPr marL="0" indent="0">
              <a:buNone/>
            </a:pPr>
            <a:r>
              <a:rPr lang="en-US" dirty="0" smtClean="0"/>
              <a:t>Se </a:t>
            </a:r>
            <a:r>
              <a:rPr lang="en-US" dirty="0" err="1" smtClean="0"/>
              <a:t>mantiene</a:t>
            </a:r>
            <a:r>
              <a:rPr lang="en-US" dirty="0" smtClean="0"/>
              <a:t> la </a:t>
            </a:r>
            <a:r>
              <a:rPr lang="en-US" dirty="0" err="1" smtClean="0"/>
              <a:t>compatibilidad</a:t>
            </a:r>
            <a:r>
              <a:rPr lang="en-US" dirty="0" smtClean="0"/>
              <a:t> con WP8, .NET</a:t>
            </a:r>
            <a:endParaRPr lang="en-US" dirty="0">
              <a:solidFill>
                <a:schemeClr val="tx1">
                  <a:lumMod val="75000"/>
                </a:schemeClr>
              </a:solidFill>
            </a:endParaRPr>
          </a:p>
        </p:txBody>
      </p:sp>
      <p:sp>
        <p:nvSpPr>
          <p:cNvPr id="2" name="Title 1"/>
          <p:cNvSpPr>
            <a:spLocks noGrp="1"/>
          </p:cNvSpPr>
          <p:nvPr>
            <p:ph type="title"/>
          </p:nvPr>
        </p:nvSpPr>
        <p:spPr/>
        <p:txBody>
          <a:bodyPr/>
          <a:lstStyle/>
          <a:p>
            <a:r>
              <a:rPr lang="en-US" dirty="0" smtClean="0"/>
              <a:t>Portable Class Libraries</a:t>
            </a:r>
            <a:endParaRPr lang="en-US" sz="3999" dirty="0">
              <a:gradFill>
                <a:gsLst>
                  <a:gs pos="1250">
                    <a:schemeClr val="tx2"/>
                  </a:gs>
                  <a:gs pos="99000">
                    <a:schemeClr val="tx2"/>
                  </a:gs>
                </a:gsLst>
                <a:lin ang="5400000" scaled="0"/>
              </a:gradFill>
            </a:endParaRPr>
          </a:p>
        </p:txBody>
      </p:sp>
      <p:pic>
        <p:nvPicPr>
          <p:cNvPr id="4" name="Picture 3"/>
          <p:cNvPicPr>
            <a:picLocks noChangeAspect="1"/>
          </p:cNvPicPr>
          <p:nvPr/>
        </p:nvPicPr>
        <p:blipFill>
          <a:blip r:embed="rId3"/>
          <a:stretch>
            <a:fillRect/>
          </a:stretch>
        </p:blipFill>
        <p:spPr>
          <a:xfrm>
            <a:off x="8580103" y="1438077"/>
            <a:ext cx="3200163" cy="2918937"/>
          </a:xfrm>
          <a:prstGeom prst="rect">
            <a:avLst/>
          </a:prstGeom>
        </p:spPr>
      </p:pic>
      <p:pic>
        <p:nvPicPr>
          <p:cNvPr id="6" name="Picture 5"/>
          <p:cNvPicPr>
            <a:picLocks noChangeAspect="1"/>
          </p:cNvPicPr>
          <p:nvPr/>
        </p:nvPicPr>
        <p:blipFill>
          <a:blip r:embed="rId4"/>
          <a:stretch>
            <a:fillRect/>
          </a:stretch>
        </p:blipFill>
        <p:spPr>
          <a:xfrm>
            <a:off x="8602903" y="1474096"/>
            <a:ext cx="3177364" cy="2788767"/>
          </a:xfrm>
          <a:prstGeom prst="rect">
            <a:avLst/>
          </a:prstGeom>
        </p:spPr>
      </p:pic>
    </p:spTree>
    <p:extLst>
      <p:ext uri="{BB962C8B-B14F-4D97-AF65-F5344CB8AC3E}">
        <p14:creationId xmlns:p14="http://schemas.microsoft.com/office/powerpoint/2010/main" val="349146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547028"/>
            <a:ext cx="11189653" cy="660855"/>
          </a:xfrm>
        </p:spPr>
        <p:txBody>
          <a:bodyPr/>
          <a:lstStyle/>
          <a:p>
            <a:r>
              <a:rPr lang="en-US" sz="4399" dirty="0" err="1">
                <a:latin typeface="+mn-lt"/>
              </a:rPr>
              <a:t>Acceso</a:t>
            </a:r>
            <a:r>
              <a:rPr lang="en-US" sz="4399" dirty="0">
                <a:latin typeface="+mn-lt"/>
              </a:rPr>
              <a:t> a gran </a:t>
            </a:r>
            <a:r>
              <a:rPr lang="en-US" sz="4399" dirty="0" err="1">
                <a:latin typeface="+mn-lt"/>
              </a:rPr>
              <a:t>cantidad</a:t>
            </a:r>
            <a:r>
              <a:rPr lang="en-US" sz="4399" dirty="0">
                <a:latin typeface="+mn-lt"/>
              </a:rPr>
              <a:t> de </a:t>
            </a:r>
            <a:r>
              <a:rPr lang="en-US" sz="4399" dirty="0" err="1">
                <a:latin typeface="+mn-lt"/>
              </a:rPr>
              <a:t>nuevas</a:t>
            </a:r>
            <a:r>
              <a:rPr lang="en-US" sz="4399" dirty="0">
                <a:latin typeface="+mn-lt"/>
              </a:rPr>
              <a:t> APIs</a:t>
            </a:r>
          </a:p>
        </p:txBody>
      </p:sp>
      <p:sp>
        <p:nvSpPr>
          <p:cNvPr id="11" name="Text Placeholder 6"/>
          <p:cNvSpPr txBox="1">
            <a:spLocks/>
          </p:cNvSpPr>
          <p:nvPr/>
        </p:nvSpPr>
        <p:spPr>
          <a:xfrm>
            <a:off x="591005" y="1506917"/>
            <a:ext cx="9768623" cy="5048157"/>
          </a:xfrm>
          <a:prstGeom prst="rect">
            <a:avLst/>
          </a:prstGeom>
        </p:spPr>
        <p:txBody>
          <a:bodyPr wrap="square" lIns="91420" tIns="45710" rIns="91420" bIns="45710">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r>
              <a:rPr lang="es-ES" sz="2400" b="1" dirty="0"/>
              <a:t>Nuevos</a:t>
            </a:r>
            <a:r>
              <a:rPr lang="es-ES" sz="2400" dirty="0"/>
              <a:t> </a:t>
            </a:r>
            <a:r>
              <a:rPr lang="es-ES" sz="2400" b="1" dirty="0"/>
              <a:t>controles</a:t>
            </a:r>
            <a:r>
              <a:rPr lang="es-ES" sz="2400" dirty="0"/>
              <a:t>: </a:t>
            </a:r>
            <a:r>
              <a:rPr lang="es-ES" sz="2400" dirty="0" err="1"/>
              <a:t>FlipView</a:t>
            </a:r>
            <a:r>
              <a:rPr lang="es-ES" sz="2400" dirty="0"/>
              <a:t>, </a:t>
            </a:r>
            <a:r>
              <a:rPr lang="es-ES" sz="2400" dirty="0" err="1"/>
              <a:t>GridView</a:t>
            </a:r>
            <a:r>
              <a:rPr lang="es-ES" sz="2400" dirty="0"/>
              <a:t>, </a:t>
            </a:r>
            <a:r>
              <a:rPr lang="es-ES" sz="2400" dirty="0" err="1"/>
              <a:t>ListView</a:t>
            </a:r>
            <a:r>
              <a:rPr lang="es-ES" sz="2400" dirty="0"/>
              <a:t>, </a:t>
            </a:r>
            <a:r>
              <a:rPr lang="es-ES" sz="2400" dirty="0" err="1"/>
              <a:t>SemanticZoom</a:t>
            </a:r>
            <a:r>
              <a:rPr lang="es-ES" sz="2400" dirty="0"/>
              <a:t>, </a:t>
            </a:r>
            <a:r>
              <a:rPr lang="es-ES" sz="2400" dirty="0" err="1"/>
              <a:t>Menu</a:t>
            </a:r>
            <a:r>
              <a:rPr lang="es-ES" sz="2400" dirty="0"/>
              <a:t> </a:t>
            </a:r>
            <a:r>
              <a:rPr lang="es-ES" sz="2400" dirty="0" err="1"/>
              <a:t>Flyouts</a:t>
            </a:r>
            <a:r>
              <a:rPr lang="es-ES" sz="2400" dirty="0"/>
              <a:t>, </a:t>
            </a:r>
            <a:r>
              <a:rPr lang="es-ES" sz="2400" dirty="0" err="1"/>
              <a:t>RichTextBox</a:t>
            </a:r>
            <a:r>
              <a:rPr lang="es-ES" sz="2400" dirty="0"/>
              <a:t>, </a:t>
            </a:r>
            <a:r>
              <a:rPr lang="es-ES" sz="2400" dirty="0" err="1"/>
              <a:t>Hub</a:t>
            </a:r>
            <a:r>
              <a:rPr lang="es-ES" sz="2400" dirty="0"/>
              <a:t>…</a:t>
            </a:r>
          </a:p>
          <a:p>
            <a:r>
              <a:rPr lang="es-ES" sz="2400" b="1" dirty="0"/>
              <a:t>Controles mejorados</a:t>
            </a:r>
            <a:r>
              <a:rPr lang="es-ES" sz="2400" dirty="0"/>
              <a:t>: </a:t>
            </a:r>
            <a:r>
              <a:rPr lang="es-ES" sz="2400" dirty="0" err="1"/>
              <a:t>WebView</a:t>
            </a:r>
            <a:r>
              <a:rPr lang="es-ES" sz="2400" dirty="0"/>
              <a:t> más versátil, </a:t>
            </a:r>
            <a:r>
              <a:rPr lang="es-ES" sz="2400" dirty="0" err="1"/>
              <a:t>CommandBar</a:t>
            </a:r>
            <a:r>
              <a:rPr lang="es-ES" sz="2400" dirty="0"/>
              <a:t> con soporte a enlace a datos, etc.</a:t>
            </a:r>
          </a:p>
          <a:p>
            <a:r>
              <a:rPr lang="es-ES" sz="2400" dirty="0"/>
              <a:t>Nuevas APIS de </a:t>
            </a:r>
            <a:r>
              <a:rPr lang="es-ES" sz="2400" b="1" dirty="0"/>
              <a:t>notificaciones</a:t>
            </a:r>
            <a:r>
              <a:rPr lang="es-ES" sz="2400" dirty="0"/>
              <a:t> y el </a:t>
            </a:r>
            <a:r>
              <a:rPr lang="es-ES" sz="2400" dirty="0" err="1"/>
              <a:t>Action</a:t>
            </a:r>
            <a:r>
              <a:rPr lang="es-ES" sz="2400" dirty="0"/>
              <a:t> Center.</a:t>
            </a:r>
          </a:p>
          <a:p>
            <a:r>
              <a:rPr lang="es-ES" sz="2400" dirty="0"/>
              <a:t>Nuevos </a:t>
            </a:r>
            <a:r>
              <a:rPr lang="es-ES" sz="2400" b="1" dirty="0"/>
              <a:t>Tiles</a:t>
            </a:r>
            <a:r>
              <a:rPr lang="es-ES" sz="2400" dirty="0"/>
              <a:t>.</a:t>
            </a:r>
          </a:p>
          <a:p>
            <a:r>
              <a:rPr lang="es-ES" sz="2400" dirty="0"/>
              <a:t>Nuevas </a:t>
            </a:r>
            <a:r>
              <a:rPr lang="es-ES" sz="2400" dirty="0" err="1"/>
              <a:t>APIs</a:t>
            </a:r>
            <a:r>
              <a:rPr lang="es-ES" sz="2400" dirty="0"/>
              <a:t> </a:t>
            </a:r>
            <a:r>
              <a:rPr lang="es-ES" sz="2400" b="1" dirty="0" err="1"/>
              <a:t>Geofencing</a:t>
            </a:r>
            <a:r>
              <a:rPr lang="es-ES" sz="2400" dirty="0"/>
              <a:t>, permiten la ejecución de código en segundo plano según el posicionamiento.</a:t>
            </a:r>
          </a:p>
          <a:p>
            <a:r>
              <a:rPr lang="es-ES" sz="2400" dirty="0"/>
              <a:t>Mejoras en </a:t>
            </a:r>
            <a:r>
              <a:rPr lang="es-ES" sz="2400" b="1" dirty="0"/>
              <a:t>NFC</a:t>
            </a:r>
            <a:r>
              <a:rPr lang="es-ES" sz="2400" dirty="0"/>
              <a:t>, lectura de TAGS en solo lectura, sin formato, etc.</a:t>
            </a:r>
          </a:p>
          <a:p>
            <a:r>
              <a:rPr lang="es-ES" sz="2400" dirty="0" err="1"/>
              <a:t>APIs</a:t>
            </a:r>
            <a:r>
              <a:rPr lang="es-ES" sz="2400" dirty="0"/>
              <a:t> </a:t>
            </a:r>
            <a:r>
              <a:rPr lang="es-ES" sz="2400" b="1" dirty="0"/>
              <a:t>criptográficas</a:t>
            </a:r>
            <a:r>
              <a:rPr lang="es-ES" sz="2400" dirty="0"/>
              <a:t> que permiten trabajar con </a:t>
            </a:r>
            <a:r>
              <a:rPr lang="es-ES" sz="2400" dirty="0" err="1"/>
              <a:t>PKIs</a:t>
            </a:r>
            <a:r>
              <a:rPr lang="es-ES" sz="2400" dirty="0"/>
              <a:t>, etc.</a:t>
            </a:r>
          </a:p>
          <a:p>
            <a:r>
              <a:rPr lang="es-ES" sz="2400" dirty="0"/>
              <a:t>Nuevas </a:t>
            </a:r>
            <a:r>
              <a:rPr lang="es-ES" sz="2400" dirty="0" err="1"/>
              <a:t>APIs</a:t>
            </a:r>
            <a:r>
              <a:rPr lang="es-ES" sz="2400" dirty="0"/>
              <a:t> para la </a:t>
            </a:r>
            <a:r>
              <a:rPr lang="es-ES" sz="2400" b="1" dirty="0"/>
              <a:t>edición</a:t>
            </a:r>
            <a:r>
              <a:rPr lang="es-ES" sz="2400" dirty="0"/>
              <a:t> directa de </a:t>
            </a:r>
            <a:r>
              <a:rPr lang="es-ES" sz="2400" b="1" dirty="0"/>
              <a:t>video</a:t>
            </a:r>
            <a:r>
              <a:rPr lang="es-ES" sz="2400" dirty="0"/>
              <a:t>.</a:t>
            </a:r>
          </a:p>
          <a:p>
            <a:r>
              <a:rPr lang="es-ES" sz="2400" b="1" dirty="0" err="1"/>
              <a:t>Roaming</a:t>
            </a:r>
            <a:r>
              <a:rPr lang="es-ES" sz="2400" dirty="0"/>
              <a:t> de </a:t>
            </a:r>
            <a:r>
              <a:rPr lang="es-ES" sz="2400" dirty="0" err="1"/>
              <a:t>settings</a:t>
            </a:r>
            <a:r>
              <a:rPr lang="es-ES" sz="2400" dirty="0"/>
              <a:t>.</a:t>
            </a:r>
          </a:p>
          <a:p>
            <a:endParaRPr lang="en-US" sz="1904" dirty="0"/>
          </a:p>
        </p:txBody>
      </p:sp>
    </p:spTree>
    <p:extLst>
      <p:ext uri="{BB962C8B-B14F-4D97-AF65-F5344CB8AC3E}">
        <p14:creationId xmlns:p14="http://schemas.microsoft.com/office/powerpoint/2010/main" val="85452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Conclusiones</a:t>
            </a:r>
            <a:endParaRPr lang="en-US" dirty="0"/>
          </a:p>
        </p:txBody>
      </p:sp>
      <p:sp>
        <p:nvSpPr>
          <p:cNvPr id="4" name="Text Placeholder 3"/>
          <p:cNvSpPr>
            <a:spLocks noGrp="1"/>
          </p:cNvSpPr>
          <p:nvPr>
            <p:ph type="body" sz="quarter" idx="10"/>
          </p:nvPr>
        </p:nvSpPr>
        <p:spPr>
          <a:xfrm>
            <a:off x="6677804" y="1287462"/>
            <a:ext cx="5486399" cy="5330690"/>
          </a:xfrm>
        </p:spPr>
        <p:txBody>
          <a:bodyPr/>
          <a:lstStyle/>
          <a:p>
            <a:r>
              <a:rPr lang="en-US" sz="3200" dirty="0" err="1" smtClean="0"/>
              <a:t>Plataforma</a:t>
            </a:r>
            <a:r>
              <a:rPr lang="en-US" sz="3200" dirty="0" smtClean="0"/>
              <a:t> de Desarrollo </a:t>
            </a:r>
            <a:r>
              <a:rPr lang="en-US" sz="3200" dirty="0" err="1" smtClean="0"/>
              <a:t>compartida</a:t>
            </a:r>
            <a:endParaRPr lang="en-US" sz="3200" dirty="0"/>
          </a:p>
          <a:p>
            <a:pPr marL="457200" lvl="1" indent="-284163">
              <a:buFont typeface="Arial" panose="020B0604020202020204" pitchFamily="34" charset="0"/>
              <a:buChar char="•"/>
            </a:pPr>
            <a:r>
              <a:rPr lang="en-US" dirty="0" smtClean="0"/>
              <a:t>Windows </a:t>
            </a:r>
            <a:r>
              <a:rPr lang="en-US" dirty="0"/>
              <a:t>XAML apps</a:t>
            </a:r>
          </a:p>
          <a:p>
            <a:pPr marL="457200" lvl="1" indent="-284163">
              <a:buFont typeface="Arial" panose="020B0604020202020204" pitchFamily="34" charset="0"/>
              <a:buChar char="•"/>
            </a:pPr>
            <a:r>
              <a:rPr lang="en-US" dirty="0" err="1" smtClean="0"/>
              <a:t>Conjunto</a:t>
            </a:r>
            <a:r>
              <a:rPr lang="en-US" dirty="0" smtClean="0"/>
              <a:t> de APIs </a:t>
            </a:r>
            <a:r>
              <a:rPr lang="en-US" dirty="0" err="1" smtClean="0"/>
              <a:t>compartido</a:t>
            </a:r>
            <a:endParaRPr lang="en-US" dirty="0" smtClean="0"/>
          </a:p>
          <a:p>
            <a:pPr marL="457200" lvl="1" indent="-284163">
              <a:buFont typeface="Arial" panose="020B0604020202020204" pitchFamily="34" charset="0"/>
              <a:buChar char="•"/>
            </a:pPr>
            <a:r>
              <a:rPr lang="en-US" dirty="0" smtClean="0"/>
              <a:t>Se </a:t>
            </a:r>
            <a:r>
              <a:rPr lang="en-US" dirty="0" err="1" smtClean="0"/>
              <a:t>comparte</a:t>
            </a:r>
            <a:r>
              <a:rPr lang="en-US" dirty="0" smtClean="0"/>
              <a:t> </a:t>
            </a:r>
            <a:r>
              <a:rPr lang="en-US" dirty="0" err="1" smtClean="0"/>
              <a:t>modelo</a:t>
            </a:r>
            <a:r>
              <a:rPr lang="en-US" dirty="0" smtClean="0"/>
              <a:t> de la App (</a:t>
            </a:r>
            <a:r>
              <a:rPr lang="en-US" dirty="0" err="1" smtClean="0"/>
              <a:t>Navegación</a:t>
            </a:r>
            <a:r>
              <a:rPr lang="en-US" dirty="0" smtClean="0"/>
              <a:t>, etc.)</a:t>
            </a:r>
          </a:p>
          <a:p>
            <a:pPr marL="457200" lvl="1" indent="-284163">
              <a:buFont typeface="Arial" panose="020B0604020202020204" pitchFamily="34" charset="0"/>
              <a:buChar char="•"/>
            </a:pPr>
            <a:r>
              <a:rPr lang="en-US" dirty="0" smtClean="0"/>
              <a:t>Se </a:t>
            </a:r>
            <a:r>
              <a:rPr lang="en-US" dirty="0" err="1" smtClean="0"/>
              <a:t>comparten</a:t>
            </a:r>
            <a:r>
              <a:rPr lang="en-US" dirty="0" smtClean="0"/>
              <a:t> Live Tiles </a:t>
            </a:r>
          </a:p>
          <a:p>
            <a:pPr marL="457200" lvl="1" indent="-284163">
              <a:buFont typeface="Arial" panose="020B0604020202020204" pitchFamily="34" charset="0"/>
              <a:buChar char="•"/>
            </a:pPr>
            <a:r>
              <a:rPr lang="en-US" dirty="0" err="1" smtClean="0"/>
              <a:t>Formato</a:t>
            </a:r>
            <a:r>
              <a:rPr lang="en-US" dirty="0" smtClean="0"/>
              <a:t> de </a:t>
            </a:r>
            <a:r>
              <a:rPr lang="en-US" dirty="0" err="1" smtClean="0"/>
              <a:t>distribución</a:t>
            </a:r>
            <a:r>
              <a:rPr lang="en-US" dirty="0" smtClean="0"/>
              <a:t> </a:t>
            </a:r>
            <a:r>
              <a:rPr lang="en-US" dirty="0" err="1" smtClean="0"/>
              <a:t>compartido</a:t>
            </a:r>
            <a:endParaRPr lang="en-US" dirty="0" smtClean="0"/>
          </a:p>
          <a:p>
            <a:pPr marL="457200" lvl="1" indent="-284163">
              <a:buFont typeface="Arial" panose="020B0604020202020204" pitchFamily="34" charset="0"/>
              <a:buChar char="•"/>
            </a:pPr>
            <a:r>
              <a:rPr lang="en-US" dirty="0" err="1" smtClean="0"/>
              <a:t>Convergencia</a:t>
            </a:r>
            <a:r>
              <a:rPr lang="en-US" dirty="0" smtClean="0"/>
              <a:t> </a:t>
            </a:r>
            <a:r>
              <a:rPr lang="en-US" dirty="0" err="1" smtClean="0"/>
              <a:t>en</a:t>
            </a:r>
            <a:r>
              <a:rPr lang="en-US" dirty="0" smtClean="0"/>
              <a:t> </a:t>
            </a:r>
            <a:r>
              <a:rPr lang="en-US" dirty="0" err="1" smtClean="0"/>
              <a:t>controles</a:t>
            </a:r>
            <a:endParaRPr lang="en-US" dirty="0" smtClean="0"/>
          </a:p>
          <a:p>
            <a:pPr marL="173037" lvl="1"/>
            <a:endParaRPr lang="en-US" dirty="0"/>
          </a:p>
          <a:p>
            <a:r>
              <a:rPr lang="en-US" sz="3200" dirty="0" err="1" smtClean="0"/>
              <a:t>Servicios</a:t>
            </a:r>
            <a:r>
              <a:rPr lang="en-US" sz="3200" dirty="0" smtClean="0"/>
              <a:t> </a:t>
            </a:r>
            <a:r>
              <a:rPr lang="en-US" sz="3200" dirty="0" err="1" smtClean="0"/>
              <a:t>compartidos</a:t>
            </a:r>
            <a:endParaRPr lang="en-US" sz="3200" dirty="0"/>
          </a:p>
          <a:p>
            <a:pPr marL="457200" lvl="1" indent="-284163">
              <a:buFont typeface="Arial" panose="020B0604020202020204" pitchFamily="34" charset="0"/>
              <a:buChar char="•"/>
            </a:pPr>
            <a:r>
              <a:rPr lang="en-US" dirty="0" err="1" smtClean="0"/>
              <a:t>Registro</a:t>
            </a:r>
            <a:r>
              <a:rPr lang="en-US" dirty="0" smtClean="0"/>
              <a:t> </a:t>
            </a:r>
            <a:r>
              <a:rPr lang="en-US" dirty="0" err="1" smtClean="0"/>
              <a:t>en</a:t>
            </a:r>
            <a:r>
              <a:rPr lang="en-US" dirty="0" smtClean="0"/>
              <a:t> la Store </a:t>
            </a:r>
            <a:r>
              <a:rPr lang="en-US" dirty="0" err="1" smtClean="0"/>
              <a:t>compartido</a:t>
            </a:r>
            <a:endParaRPr lang="en-US" dirty="0"/>
          </a:p>
          <a:p>
            <a:pPr marL="457200" lvl="1" indent="-284163">
              <a:buFont typeface="Arial" panose="020B0604020202020204" pitchFamily="34" charset="0"/>
              <a:buChar char="•"/>
            </a:pPr>
            <a:r>
              <a:rPr lang="en-US" dirty="0" err="1" smtClean="0"/>
              <a:t>Notificaciones</a:t>
            </a:r>
            <a:r>
              <a:rPr lang="en-US" dirty="0" smtClean="0"/>
              <a:t> Push (</a:t>
            </a:r>
            <a:r>
              <a:rPr lang="en-US" dirty="0"/>
              <a:t>WNS)</a:t>
            </a:r>
          </a:p>
          <a:p>
            <a:pPr marL="457200" lvl="1" indent="-284163">
              <a:buFont typeface="Arial" panose="020B0604020202020204" pitchFamily="34" charset="0"/>
              <a:buChar char="•"/>
            </a:pPr>
            <a:r>
              <a:rPr lang="en-US" dirty="0" smtClean="0"/>
              <a:t>Roaming y backup </a:t>
            </a:r>
            <a:r>
              <a:rPr lang="en-US" dirty="0" err="1" smtClean="0"/>
              <a:t>compartido</a:t>
            </a:r>
            <a:endParaRPr lang="en-US" dirty="0"/>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0763" y="1890517"/>
            <a:ext cx="737533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25124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84785" y="413496"/>
            <a:ext cx="11762773" cy="527452"/>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64"/>
              <a:t>Preguntas y respuestas.</a:t>
            </a:r>
            <a:endParaRPr lang="ru-RU" sz="3264" dirty="0"/>
          </a:p>
        </p:txBody>
      </p:sp>
      <p:sp>
        <p:nvSpPr>
          <p:cNvPr id="3" name="Text Placeholder 1"/>
          <p:cNvSpPr>
            <a:spLocks noGrp="1"/>
          </p:cNvSpPr>
          <p:nvPr>
            <p:ph type="body" sz="quarter" idx="20"/>
          </p:nvPr>
        </p:nvSpPr>
        <p:spPr>
          <a:xfrm>
            <a:off x="342918" y="1463670"/>
            <a:ext cx="11689357" cy="858529"/>
          </a:xfrm>
        </p:spPr>
        <p:txBody>
          <a:bodyPr/>
          <a:lstStyle/>
          <a:p>
            <a:r>
              <a:rPr lang="en-US" sz="3808" dirty="0"/>
              <a:t>¿</a:t>
            </a:r>
            <a:r>
              <a:rPr lang="en-US" sz="3808" dirty="0" err="1"/>
              <a:t>Dudas</a:t>
            </a:r>
            <a:r>
              <a:rPr lang="en-US" sz="3808" dirty="0"/>
              <a:t>?</a:t>
            </a:r>
            <a:endParaRPr lang="ru-RU" sz="3808" dirty="0"/>
          </a:p>
        </p:txBody>
      </p:sp>
      <p:sp>
        <p:nvSpPr>
          <p:cNvPr id="4" name="Text Placeholder 1"/>
          <p:cNvSpPr txBox="1">
            <a:spLocks/>
          </p:cNvSpPr>
          <p:nvPr/>
        </p:nvSpPr>
        <p:spPr>
          <a:xfrm>
            <a:off x="440839" y="2126354"/>
            <a:ext cx="11485863" cy="3133504"/>
          </a:xfrm>
          <a:prstGeom prst="rect">
            <a:avLst/>
          </a:prstGeom>
        </p:spPr>
        <p:txBody>
          <a:bodyPr vert="horz" lIns="124347" tIns="0" rIns="124347" bIns="6217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574" dirty="0">
                <a:solidFill>
                  <a:schemeClr val="accent1"/>
                </a:solidFill>
                <a:latin typeface="Aller" pitchFamily="2" charset="0"/>
              </a:rPr>
              <a:t>P</a:t>
            </a:r>
            <a:r>
              <a:rPr lang="en-US" sz="11967" dirty="0">
                <a:solidFill>
                  <a:schemeClr val="accent1"/>
                </a:solidFill>
                <a:latin typeface="Aller" pitchFamily="2" charset="0"/>
              </a:rPr>
              <a:t>&amp;</a:t>
            </a:r>
            <a:r>
              <a:rPr lang="en-US" sz="22574" dirty="0">
                <a:solidFill>
                  <a:schemeClr val="accent1"/>
                </a:solidFill>
                <a:latin typeface="Aller" pitchFamily="2" charset="0"/>
              </a:rPr>
              <a:t>R</a:t>
            </a:r>
            <a:endParaRPr lang="ru-RU" sz="22574" dirty="0">
              <a:solidFill>
                <a:schemeClr val="accent1"/>
              </a:solidFill>
            </a:endParaRPr>
          </a:p>
        </p:txBody>
      </p:sp>
    </p:spTree>
    <p:extLst>
      <p:ext uri="{BB962C8B-B14F-4D97-AF65-F5344CB8AC3E}">
        <p14:creationId xmlns:p14="http://schemas.microsoft.com/office/powerpoint/2010/main" val="2795780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4" r="74"/>
          <a:stretch>
            <a:fillRect/>
          </a:stretch>
        </p:blipFill>
        <p:spPr>
          <a:xfrm>
            <a:off x="10429790" y="0"/>
            <a:ext cx="2006685" cy="2006400"/>
          </a:xfrm>
        </p:spPr>
      </p:pic>
      <p:sp>
        <p:nvSpPr>
          <p:cNvPr id="4" name="Subtitle 61"/>
          <p:cNvSpPr>
            <a:spLocks noGrp="1"/>
          </p:cNvSpPr>
          <p:nvPr>
            <p:ph type="subTitle" idx="1"/>
          </p:nvPr>
        </p:nvSpPr>
        <p:spPr>
          <a:xfrm>
            <a:off x="427037" y="751118"/>
            <a:ext cx="6116882" cy="489610"/>
          </a:xfrm>
        </p:spPr>
        <p:txBody>
          <a:bodyPr>
            <a:noAutofit/>
          </a:bodyPr>
          <a:lstStyle/>
          <a:p>
            <a:r>
              <a:rPr lang="en-US" dirty="0" err="1">
                <a:solidFill>
                  <a:schemeClr val="tx1">
                    <a:lumMod val="50000"/>
                  </a:schemeClr>
                </a:solidFill>
                <a:latin typeface="Segoe WP SemiLight"/>
                <a:cs typeface="Segoe WP SemiLight"/>
              </a:rPr>
              <a:t>Introducción</a:t>
            </a:r>
            <a:r>
              <a:rPr lang="en-US" dirty="0">
                <a:solidFill>
                  <a:schemeClr val="tx1">
                    <a:lumMod val="50000"/>
                  </a:schemeClr>
                </a:solidFill>
                <a:latin typeface="Segoe WP SemiLight"/>
                <a:cs typeface="Segoe WP SemiLight"/>
              </a:rPr>
              <a:t> a </a:t>
            </a:r>
            <a:r>
              <a:rPr lang="en-US" dirty="0" err="1">
                <a:solidFill>
                  <a:schemeClr val="tx1">
                    <a:lumMod val="50000"/>
                  </a:schemeClr>
                </a:solidFill>
                <a:latin typeface="Segoe WP SemiLight"/>
                <a:cs typeface="Segoe WP SemiLight"/>
              </a:rPr>
              <a:t>las</a:t>
            </a:r>
            <a:r>
              <a:rPr lang="en-US" dirty="0">
                <a:solidFill>
                  <a:schemeClr val="tx1">
                    <a:lumMod val="50000"/>
                  </a:schemeClr>
                </a:solidFill>
                <a:latin typeface="Segoe WP SemiLight"/>
                <a:cs typeface="Segoe WP SemiLight"/>
              </a:rPr>
              <a:t> </a:t>
            </a:r>
            <a:r>
              <a:rPr lang="en-US" dirty="0" err="1">
                <a:solidFill>
                  <a:schemeClr val="tx1">
                    <a:lumMod val="50000"/>
                  </a:schemeClr>
                </a:solidFill>
                <a:latin typeface="Segoe WP SemiLight"/>
                <a:cs typeface="Segoe WP SemiLight"/>
              </a:rPr>
              <a:t>Aplicaciones</a:t>
            </a:r>
            <a:r>
              <a:rPr lang="en-US" dirty="0">
                <a:solidFill>
                  <a:schemeClr val="tx1">
                    <a:lumMod val="50000"/>
                  </a:schemeClr>
                </a:solidFill>
                <a:latin typeface="Segoe WP SemiLight"/>
                <a:cs typeface="Segoe WP SemiLight"/>
              </a:rPr>
              <a:t> </a:t>
            </a:r>
            <a:r>
              <a:rPr lang="en-US" dirty="0" err="1">
                <a:solidFill>
                  <a:schemeClr val="tx1">
                    <a:lumMod val="50000"/>
                  </a:schemeClr>
                </a:solidFill>
                <a:latin typeface="Segoe WP SemiLight"/>
                <a:cs typeface="Segoe WP SemiLight"/>
              </a:rPr>
              <a:t>Universales</a:t>
            </a:r>
            <a:endParaRPr lang="ru-RU" dirty="0">
              <a:solidFill>
                <a:schemeClr val="tx2"/>
              </a:solidFill>
              <a:latin typeface="Segoe UI Light" panose="020B0502040204020203" pitchFamily="34" charset="0"/>
              <a:cs typeface="Segoe UI Light" panose="020B0502040204020203" pitchFamily="34" charset="0"/>
            </a:endParaRPr>
          </a:p>
        </p:txBody>
      </p:sp>
      <p:sp>
        <p:nvSpPr>
          <p:cNvPr id="6" name="Text Placeholder 4"/>
          <p:cNvSpPr>
            <a:spLocks noGrp="1"/>
          </p:cNvSpPr>
          <p:nvPr/>
        </p:nvSpPr>
        <p:spPr>
          <a:xfrm>
            <a:off x="503237" y="2278062"/>
            <a:ext cx="10668000" cy="2971800"/>
          </a:xfrm>
          <a:prstGeom prst="rect">
            <a:avLst/>
          </a:prstGeom>
        </p:spPr>
        <p:txBody>
          <a:bodyPr vert="horz" lIns="124347" tIns="0" rIns="124347" bIns="6217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4800" dirty="0">
              <a:solidFill>
                <a:schemeClr val="bg2">
                  <a:lumMod val="25000"/>
                </a:schemeClr>
              </a:solidFill>
            </a:endParaRPr>
          </a:p>
          <a:p>
            <a:r>
              <a:rPr lang="en-US" sz="4800" dirty="0" err="1" smtClean="0">
                <a:solidFill>
                  <a:schemeClr val="bg2">
                    <a:lumMod val="25000"/>
                  </a:schemeClr>
                </a:solidFill>
              </a:rPr>
              <a:t>Presentación</a:t>
            </a:r>
            <a:r>
              <a:rPr lang="en-US" sz="4800" dirty="0">
                <a:solidFill>
                  <a:schemeClr val="bg2">
                    <a:lumMod val="25000"/>
                  </a:schemeClr>
                </a:solidFill>
              </a:rPr>
              <a:t>: </a:t>
            </a:r>
            <a:r>
              <a:rPr lang="en-US" sz="4800" dirty="0">
                <a:solidFill>
                  <a:schemeClr val="bg2">
                    <a:lumMod val="25000"/>
                  </a:schemeClr>
                </a:solidFill>
                <a:hlinkClick r:id="rId3"/>
              </a:rPr>
              <a:t>http://</a:t>
            </a:r>
            <a:r>
              <a:rPr lang="en-US" sz="4800" dirty="0" smtClean="0">
                <a:solidFill>
                  <a:schemeClr val="bg2">
                    <a:lumMod val="25000"/>
                  </a:schemeClr>
                </a:solidFill>
                <a:hlinkClick r:id="rId3"/>
              </a:rPr>
              <a:t>1drv.ms/1Bl52vc</a:t>
            </a:r>
            <a:endParaRPr lang="en-US" sz="4800" dirty="0" smtClean="0">
              <a:solidFill>
                <a:schemeClr val="bg2">
                  <a:lumMod val="25000"/>
                </a:schemeClr>
              </a:solidFill>
            </a:endParaRPr>
          </a:p>
          <a:p>
            <a:r>
              <a:rPr lang="en-US" sz="4800" dirty="0" err="1" smtClean="0">
                <a:solidFill>
                  <a:schemeClr val="bg2">
                    <a:lumMod val="25000"/>
                  </a:schemeClr>
                </a:solidFill>
              </a:rPr>
              <a:t>Ejemplos</a:t>
            </a:r>
            <a:r>
              <a:rPr lang="en-US" sz="4800" dirty="0">
                <a:solidFill>
                  <a:schemeClr val="bg2">
                    <a:lumMod val="25000"/>
                  </a:schemeClr>
                </a:solidFill>
              </a:rPr>
              <a:t>: </a:t>
            </a:r>
            <a:r>
              <a:rPr lang="en-US" sz="4800" dirty="0">
                <a:solidFill>
                  <a:schemeClr val="bg2">
                    <a:lumMod val="25000"/>
                  </a:schemeClr>
                </a:solidFill>
                <a:hlinkClick r:id="rId4"/>
              </a:rPr>
              <a:t>http://</a:t>
            </a:r>
            <a:r>
              <a:rPr lang="en-US" sz="4800" dirty="0" smtClean="0">
                <a:solidFill>
                  <a:schemeClr val="bg2">
                    <a:lumMod val="25000"/>
                  </a:schemeClr>
                </a:solidFill>
                <a:hlinkClick r:id="rId4"/>
              </a:rPr>
              <a:t>1drv.ms/1A0uK42</a:t>
            </a:r>
            <a:endParaRPr lang="en-US" sz="4800" dirty="0" smtClean="0">
              <a:solidFill>
                <a:schemeClr val="bg2">
                  <a:lumMod val="25000"/>
                </a:schemeClr>
              </a:solidFill>
            </a:endParaRPr>
          </a:p>
          <a:p>
            <a:endParaRPr lang="en-US" sz="1800" dirty="0">
              <a:solidFill>
                <a:schemeClr val="accent1"/>
              </a:solidFill>
            </a:endParaRPr>
          </a:p>
        </p:txBody>
      </p:sp>
    </p:spTree>
    <p:extLst>
      <p:ext uri="{BB962C8B-B14F-4D97-AF65-F5344CB8AC3E}">
        <p14:creationId xmlns:p14="http://schemas.microsoft.com/office/powerpoint/2010/main" val="914519218"/>
      </p:ext>
    </p:extLst>
  </p:cSld>
  <p:clrMapOvr>
    <a:masterClrMapping/>
  </p:clrMapOvr>
  <mc:AlternateContent xmlns:mc="http://schemas.openxmlformats.org/markup-compatibility/2006">
    <mc:Choice xmlns:p14="http://schemas.microsoft.com/office/powerpoint/2010/main" Requires="p14">
      <p:transition spd="slow" p14:dur="2000" advClick="0">
        <p14:prism isContent="1" isInverted="1"/>
      </p:transition>
    </mc:Choice>
    <mc:Fallback>
      <p:transition spd="slow" advClick="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27037" y="1979471"/>
            <a:ext cx="9544152" cy="2839739"/>
          </a:xfrm>
        </p:spPr>
        <p:txBody>
          <a:bodyPr>
            <a:normAutofit fontScale="90000"/>
          </a:bodyPr>
          <a:lstStyle/>
          <a:p>
            <a:r>
              <a:rPr lang="en-US" dirty="0" err="1" smtClean="0">
                <a:solidFill>
                  <a:schemeClr val="tx1">
                    <a:lumMod val="50000"/>
                  </a:schemeClr>
                </a:solidFill>
                <a:latin typeface="Segoe WP SemiLight"/>
                <a:cs typeface="Segoe WP SemiLight"/>
              </a:rPr>
              <a:t>Introducción</a:t>
            </a:r>
            <a:r>
              <a:rPr lang="en-US" dirty="0" smtClean="0">
                <a:solidFill>
                  <a:schemeClr val="tx1">
                    <a:lumMod val="50000"/>
                  </a:schemeClr>
                </a:solidFill>
                <a:latin typeface="Segoe WP SemiLight"/>
                <a:cs typeface="Segoe WP SemiLight"/>
              </a:rPr>
              <a:t> a </a:t>
            </a:r>
            <a:r>
              <a:rPr lang="en-US" dirty="0" err="1" smtClean="0">
                <a:solidFill>
                  <a:schemeClr val="tx1">
                    <a:lumMod val="50000"/>
                  </a:schemeClr>
                </a:solidFill>
                <a:latin typeface="Segoe WP SemiLight"/>
                <a:cs typeface="Segoe WP SemiLight"/>
              </a:rPr>
              <a:t>las</a:t>
            </a:r>
            <a:r>
              <a:rPr lang="en-US" dirty="0" smtClean="0">
                <a:solidFill>
                  <a:schemeClr val="tx1">
                    <a:lumMod val="50000"/>
                  </a:schemeClr>
                </a:solidFill>
                <a:latin typeface="Segoe WP SemiLight"/>
                <a:cs typeface="Segoe WP SemiLight"/>
              </a:rPr>
              <a:t> </a:t>
            </a:r>
            <a:r>
              <a:rPr lang="en-US" dirty="0" err="1" smtClean="0">
                <a:solidFill>
                  <a:schemeClr val="tx1">
                    <a:lumMod val="50000"/>
                  </a:schemeClr>
                </a:solidFill>
                <a:latin typeface="Segoe WP SemiLight"/>
                <a:cs typeface="Segoe WP SemiLight"/>
              </a:rPr>
              <a:t>Aplicaciones</a:t>
            </a:r>
            <a:r>
              <a:rPr lang="en-US" dirty="0" smtClean="0">
                <a:solidFill>
                  <a:schemeClr val="tx1">
                    <a:lumMod val="50000"/>
                  </a:schemeClr>
                </a:solidFill>
                <a:latin typeface="Segoe WP SemiLight"/>
                <a:cs typeface="Segoe WP SemiLight"/>
              </a:rPr>
              <a:t> </a:t>
            </a:r>
            <a:r>
              <a:rPr lang="en-US" dirty="0" err="1" smtClean="0">
                <a:solidFill>
                  <a:schemeClr val="tx1">
                    <a:lumMod val="50000"/>
                  </a:schemeClr>
                </a:solidFill>
                <a:latin typeface="Segoe WP SemiLight"/>
                <a:cs typeface="Segoe WP SemiLight"/>
              </a:rPr>
              <a:t>Universales</a:t>
            </a:r>
            <a:endParaRPr lang="ru-RU" dirty="0">
              <a:solidFill>
                <a:schemeClr val="tx1">
                  <a:lumMod val="50000"/>
                </a:schemeClr>
              </a:solidFill>
            </a:endParaRPr>
          </a:p>
        </p:txBody>
      </p:sp>
      <p:pic>
        <p:nvPicPr>
          <p:cNvPr id="3" name="Marcador de posición de imagen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4" r="74"/>
          <a:stretch>
            <a:fillRect/>
          </a:stretch>
        </p:blipFill>
        <p:spPr>
          <a:xfrm>
            <a:off x="10429790" y="0"/>
            <a:ext cx="2006685" cy="2006400"/>
          </a:xfrm>
        </p:spPr>
      </p:pic>
      <p:sp>
        <p:nvSpPr>
          <p:cNvPr id="4" name="Subtitle 61"/>
          <p:cNvSpPr>
            <a:spLocks noGrp="1"/>
          </p:cNvSpPr>
          <p:nvPr>
            <p:ph type="subTitle" idx="1"/>
          </p:nvPr>
        </p:nvSpPr>
        <p:spPr>
          <a:xfrm>
            <a:off x="427037" y="751118"/>
            <a:ext cx="6116882" cy="489610"/>
          </a:xfrm>
        </p:spPr>
        <p:txBody>
          <a:bodyPr>
            <a:noAutofit/>
          </a:bodyPr>
          <a:lstStyle/>
          <a:p>
            <a:r>
              <a:rPr lang="en-US" dirty="0" smtClean="0">
                <a:solidFill>
                  <a:schemeClr val="tx2"/>
                </a:solidFill>
                <a:latin typeface="Segoe UI Light" panose="020B0502040204020203" pitchFamily="34" charset="0"/>
                <a:cs typeface="Segoe UI Light" panose="020B0502040204020203" pitchFamily="34" charset="0"/>
              </a:rPr>
              <a:t>Gracias </a:t>
            </a:r>
            <a:r>
              <a:rPr lang="en-US" dirty="0" err="1" smtClean="0">
                <a:solidFill>
                  <a:schemeClr val="tx2"/>
                </a:solidFill>
                <a:latin typeface="Segoe UI Light" panose="020B0502040204020203" pitchFamily="34" charset="0"/>
                <a:cs typeface="Segoe UI Light" panose="020B0502040204020203" pitchFamily="34" charset="0"/>
              </a:rPr>
              <a:t>por</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vuestro</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tiempo</a:t>
            </a:r>
            <a:r>
              <a:rPr lang="en-US" dirty="0" smtClean="0">
                <a:solidFill>
                  <a:schemeClr val="tx2"/>
                </a:solidFill>
                <a:latin typeface="Segoe UI Light" panose="020B0502040204020203" pitchFamily="34" charset="0"/>
                <a:cs typeface="Segoe UI Light" panose="020B0502040204020203" pitchFamily="34" charset="0"/>
              </a:rPr>
              <a:t>!</a:t>
            </a:r>
            <a:endParaRPr lang="ru-RU" dirty="0">
              <a:solidFill>
                <a:schemeClr val="tx2"/>
              </a:solidFill>
              <a:latin typeface="Segoe UI Light" panose="020B0502040204020203" pitchFamily="34" charset="0"/>
              <a:cs typeface="Segoe UI Light" panose="020B0502040204020203" pitchFamily="34" charset="0"/>
            </a:endParaRPr>
          </a:p>
        </p:txBody>
      </p:sp>
      <p:sp>
        <p:nvSpPr>
          <p:cNvPr id="6" name="Text Placeholder 4"/>
          <p:cNvSpPr>
            <a:spLocks noGrp="1"/>
          </p:cNvSpPr>
          <p:nvPr/>
        </p:nvSpPr>
        <p:spPr>
          <a:xfrm>
            <a:off x="7616286" y="5299786"/>
            <a:ext cx="4813674" cy="1692056"/>
          </a:xfrm>
          <a:prstGeom prst="rect">
            <a:avLst/>
          </a:prstGeom>
        </p:spPr>
        <p:txBody>
          <a:bodyPr vert="horz" lIns="124347" tIns="0" rIns="124347" bIns="6217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40" dirty="0">
              <a:solidFill>
                <a:schemeClr val="bg2">
                  <a:lumMod val="25000"/>
                </a:schemeClr>
              </a:solidFill>
            </a:endParaRPr>
          </a:p>
          <a:p>
            <a:r>
              <a:rPr lang="en-US" sz="2040" dirty="0">
                <a:solidFill>
                  <a:schemeClr val="bg2">
                    <a:lumMod val="25000"/>
                  </a:schemeClr>
                </a:solidFill>
              </a:rPr>
              <a:t>Blog: </a:t>
            </a:r>
            <a:r>
              <a:rPr lang="en-US" sz="2040" dirty="0">
                <a:solidFill>
                  <a:schemeClr val="bg2">
                    <a:lumMod val="25000"/>
                  </a:schemeClr>
                </a:solidFill>
                <a:hlinkClick r:id="rId3"/>
              </a:rPr>
              <a:t>http://geeks.ms/blogs/jsuarez</a:t>
            </a:r>
            <a:endParaRPr lang="en-US" sz="2040" dirty="0">
              <a:solidFill>
                <a:schemeClr val="bg2">
                  <a:lumMod val="25000"/>
                </a:schemeClr>
              </a:solidFill>
            </a:endParaRPr>
          </a:p>
          <a:p>
            <a:r>
              <a:rPr lang="en-US" sz="2040" dirty="0">
                <a:solidFill>
                  <a:schemeClr val="bg2">
                    <a:lumMod val="25000"/>
                  </a:schemeClr>
                </a:solidFill>
              </a:rPr>
              <a:t>Email: </a:t>
            </a:r>
            <a:r>
              <a:rPr lang="en-US" sz="2040" dirty="0">
                <a:solidFill>
                  <a:schemeClr val="bg2">
                    <a:lumMod val="25000"/>
                  </a:schemeClr>
                </a:solidFill>
                <a:hlinkClick r:id="rId4"/>
              </a:rPr>
              <a:t>javiersuarezruiz@hotmail.com</a:t>
            </a:r>
            <a:endParaRPr lang="en-US" sz="2040" dirty="0">
              <a:solidFill>
                <a:schemeClr val="bg2">
                  <a:lumMod val="25000"/>
                </a:schemeClr>
              </a:solidFill>
            </a:endParaRPr>
          </a:p>
          <a:p>
            <a:r>
              <a:rPr lang="en-US" sz="2040" dirty="0">
                <a:solidFill>
                  <a:schemeClr val="bg2">
                    <a:lumMod val="25000"/>
                  </a:schemeClr>
                </a:solidFill>
              </a:rPr>
              <a:t>Twitter: @</a:t>
            </a:r>
            <a:r>
              <a:rPr lang="en-US" sz="2040" dirty="0" err="1">
                <a:solidFill>
                  <a:schemeClr val="bg2">
                    <a:lumMod val="25000"/>
                  </a:schemeClr>
                </a:solidFill>
              </a:rPr>
              <a:t>jsuarezruiz</a:t>
            </a:r>
            <a:endParaRPr lang="en-US" sz="2040" dirty="0">
              <a:solidFill>
                <a:schemeClr val="bg2">
                  <a:lumMod val="25000"/>
                </a:schemeClr>
              </a:solidFill>
            </a:endParaRPr>
          </a:p>
          <a:p>
            <a:endParaRPr lang="en-US" sz="2040" dirty="0">
              <a:solidFill>
                <a:schemeClr val="accent1"/>
              </a:solidFill>
            </a:endParaRPr>
          </a:p>
        </p:txBody>
      </p:sp>
    </p:spTree>
    <p:extLst>
      <p:ext uri="{BB962C8B-B14F-4D97-AF65-F5344CB8AC3E}">
        <p14:creationId xmlns:p14="http://schemas.microsoft.com/office/powerpoint/2010/main" val="13421747"/>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2" y="0"/>
            <a:ext cx="12434711" cy="7252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3810204" y="652204"/>
            <a:ext cx="14327348" cy="929485"/>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5440" dirty="0">
                <a:solidFill>
                  <a:schemeClr val="tx1">
                    <a:lumMod val="75000"/>
                    <a:lumOff val="25000"/>
                  </a:schemeClr>
                </a:solidFill>
                <a:latin typeface="Rockwell" panose="02060603020205020403" pitchFamily="18" charset="0"/>
              </a:rPr>
              <a:t> </a:t>
            </a:r>
            <a:r>
              <a:rPr lang="es-ES" sz="5440" dirty="0">
                <a:solidFill>
                  <a:schemeClr val="bg1"/>
                </a:solidFill>
                <a:latin typeface="Segoe WP Light"/>
                <a:cs typeface="Segoe WP Light"/>
              </a:rPr>
              <a:t>Hace mucho </a:t>
            </a:r>
            <a:r>
              <a:rPr lang="es-ES" sz="5440" dirty="0" err="1">
                <a:solidFill>
                  <a:schemeClr val="bg1"/>
                </a:solidFill>
                <a:latin typeface="Segoe WP Light"/>
                <a:cs typeface="Segoe WP Light"/>
              </a:rPr>
              <a:t>mucho</a:t>
            </a:r>
            <a:r>
              <a:rPr lang="es-ES" sz="5440" dirty="0">
                <a:solidFill>
                  <a:schemeClr val="bg1"/>
                </a:solidFill>
                <a:latin typeface="Segoe WP Light"/>
                <a:cs typeface="Segoe WP Light"/>
              </a:rPr>
              <a:t> tiempo!</a:t>
            </a:r>
          </a:p>
        </p:txBody>
      </p:sp>
      <p:sp>
        <p:nvSpPr>
          <p:cNvPr id="4" name="TextBox 3"/>
          <p:cNvSpPr txBox="1"/>
          <p:nvPr/>
        </p:nvSpPr>
        <p:spPr>
          <a:xfrm>
            <a:off x="3810204" y="652204"/>
            <a:ext cx="14327348" cy="929485"/>
          </a:xfrm>
          <a:prstGeom prst="rect">
            <a:avLst/>
          </a:prstGeom>
          <a:solidFill>
            <a:schemeClr val="accent1"/>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5440" dirty="0">
                <a:solidFill>
                  <a:schemeClr val="tx1">
                    <a:lumMod val="75000"/>
                    <a:lumOff val="25000"/>
                  </a:schemeClr>
                </a:solidFill>
                <a:latin typeface="Rockwell" panose="02060603020205020403" pitchFamily="18" charset="0"/>
              </a:rPr>
              <a:t> </a:t>
            </a:r>
            <a:r>
              <a:rPr lang="es-ES" sz="5440" dirty="0">
                <a:solidFill>
                  <a:schemeClr val="bg1"/>
                </a:solidFill>
                <a:latin typeface="Segoe WP Light"/>
                <a:cs typeface="Segoe WP Light"/>
              </a:rPr>
              <a:t>Hace </a:t>
            </a:r>
            <a:r>
              <a:rPr lang="es-ES" sz="5440" dirty="0" smtClean="0">
                <a:solidFill>
                  <a:schemeClr val="bg1"/>
                </a:solidFill>
                <a:latin typeface="Segoe WP Light"/>
                <a:cs typeface="Segoe WP Light"/>
              </a:rPr>
              <a:t>pocos meses</a:t>
            </a:r>
            <a:r>
              <a:rPr lang="es-ES" sz="5440" dirty="0">
                <a:solidFill>
                  <a:schemeClr val="bg1"/>
                </a:solidFill>
                <a:latin typeface="Segoe WP Light"/>
                <a:cs typeface="Segoe WP Light"/>
              </a:rPr>
              <a:t>!</a:t>
            </a:r>
          </a:p>
        </p:txBody>
      </p:sp>
    </p:spTree>
    <p:extLst>
      <p:ext uri="{BB962C8B-B14F-4D97-AF65-F5344CB8AC3E}">
        <p14:creationId xmlns:p14="http://schemas.microsoft.com/office/powerpoint/2010/main" val="337891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547028"/>
            <a:ext cx="11189653" cy="710817"/>
          </a:xfrm>
        </p:spPr>
        <p:txBody>
          <a:bodyPr/>
          <a:lstStyle/>
          <a:p>
            <a:r>
              <a:rPr lang="en-US" sz="4399" dirty="0" err="1">
                <a:latin typeface="+mn-lt"/>
              </a:rPr>
              <a:t>Técnicas</a:t>
            </a:r>
            <a:r>
              <a:rPr lang="en-US" sz="4399" dirty="0">
                <a:latin typeface="+mn-lt"/>
              </a:rPr>
              <a:t> de </a:t>
            </a:r>
            <a:r>
              <a:rPr lang="en-US" sz="4399" dirty="0" err="1">
                <a:latin typeface="+mn-lt"/>
              </a:rPr>
              <a:t>reutilización</a:t>
            </a:r>
            <a:r>
              <a:rPr lang="en-US" sz="4399" dirty="0">
                <a:latin typeface="+mn-lt"/>
              </a:rPr>
              <a:t> de </a:t>
            </a:r>
            <a:r>
              <a:rPr lang="en-US" sz="4399" dirty="0" err="1">
                <a:latin typeface="+mn-lt"/>
              </a:rPr>
              <a:t>código</a:t>
            </a:r>
            <a:endParaRPr lang="en-US" sz="4399" dirty="0">
              <a:latin typeface="+mn-lt"/>
            </a:endParaRPr>
          </a:p>
        </p:txBody>
      </p:sp>
      <p:grpSp>
        <p:nvGrpSpPr>
          <p:cNvPr id="5" name="Group 1279"/>
          <p:cNvGrpSpPr/>
          <p:nvPr/>
        </p:nvGrpSpPr>
        <p:grpSpPr>
          <a:xfrm>
            <a:off x="394983" y="1758758"/>
            <a:ext cx="2252206" cy="2937660"/>
            <a:chOff x="2808459" y="1630339"/>
            <a:chExt cx="2668680" cy="2293667"/>
          </a:xfrm>
          <a:solidFill>
            <a:schemeClr val="accent1"/>
          </a:solidFill>
        </p:grpSpPr>
        <p:sp>
          <p:nvSpPr>
            <p:cNvPr id="2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53646" tIns="63411" rIns="63411" bIns="63411"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66310" indent="-466310">
                <a:lnSpc>
                  <a:spcPct val="90000"/>
                </a:lnSpc>
                <a:spcBef>
                  <a:spcPts val="612"/>
                </a:spcBef>
                <a:buFont typeface="Arial"/>
                <a:buChar char="•"/>
              </a:pPr>
              <a:endParaRPr lang="en-US" sz="1428" dirty="0">
                <a:solidFill>
                  <a:srgbClr val="800000">
                    <a:alpha val="99000"/>
                  </a:srgbClr>
                </a:solidFill>
              </a:endParaRPr>
            </a:p>
            <a:p>
              <a:pPr marL="466310" indent="-466310">
                <a:lnSpc>
                  <a:spcPct val="90000"/>
                </a:lnSpc>
                <a:spcBef>
                  <a:spcPts val="612"/>
                </a:spcBef>
                <a:buFont typeface="Arial"/>
                <a:buChar char="•"/>
              </a:pPr>
              <a:r>
                <a:rPr lang="en-US" sz="1428" dirty="0" err="1">
                  <a:solidFill>
                    <a:schemeClr val="bg1">
                      <a:alpha val="99000"/>
                    </a:schemeClr>
                  </a:solidFill>
                </a:rPr>
                <a:t>Copiar</a:t>
              </a:r>
              <a:r>
                <a:rPr lang="en-US" sz="1428" dirty="0">
                  <a:solidFill>
                    <a:schemeClr val="bg1">
                      <a:alpha val="99000"/>
                    </a:schemeClr>
                  </a:solidFill>
                </a:rPr>
                <a:t> y </a:t>
              </a:r>
              <a:r>
                <a:rPr lang="en-US" sz="1428" dirty="0" err="1">
                  <a:solidFill>
                    <a:schemeClr val="bg1">
                      <a:alpha val="99000"/>
                    </a:schemeClr>
                  </a:solidFill>
                </a:rPr>
                <a:t>pegar</a:t>
              </a:r>
              <a:r>
                <a:rPr lang="en-US" sz="1428" dirty="0">
                  <a:solidFill>
                    <a:schemeClr val="bg1">
                      <a:alpha val="99000"/>
                    </a:schemeClr>
                  </a:solidFill>
                </a:rPr>
                <a:t>.</a:t>
              </a:r>
            </a:p>
            <a:p>
              <a:pPr marL="466310" indent="-466310">
                <a:lnSpc>
                  <a:spcPct val="90000"/>
                </a:lnSpc>
                <a:spcBef>
                  <a:spcPts val="612"/>
                </a:spcBef>
                <a:buFont typeface="Arial"/>
                <a:buChar char="•"/>
              </a:pPr>
              <a:r>
                <a:rPr lang="en-US" sz="1428" dirty="0" err="1">
                  <a:solidFill>
                    <a:schemeClr val="bg1">
                      <a:alpha val="99000"/>
                    </a:schemeClr>
                  </a:solidFill>
                </a:rPr>
                <a:t>Mismo</a:t>
              </a:r>
              <a:r>
                <a:rPr lang="en-US" sz="1428" dirty="0">
                  <a:solidFill>
                    <a:schemeClr val="bg1">
                      <a:alpha val="99000"/>
                    </a:schemeClr>
                  </a:solidFill>
                </a:rPr>
                <a:t> </a:t>
              </a:r>
              <a:r>
                <a:rPr lang="en-US" sz="1428" dirty="0" err="1">
                  <a:solidFill>
                    <a:schemeClr val="bg1">
                      <a:alpha val="99000"/>
                    </a:schemeClr>
                  </a:solidFill>
                </a:rPr>
                <a:t>código</a:t>
              </a:r>
              <a:r>
                <a:rPr lang="en-US" sz="1428" dirty="0">
                  <a:solidFill>
                    <a:schemeClr val="bg1">
                      <a:alpha val="99000"/>
                    </a:schemeClr>
                  </a:solidFill>
                </a:rPr>
                <a:t> </a:t>
              </a:r>
              <a:r>
                <a:rPr lang="en-US" sz="1428" dirty="0" err="1">
                  <a:solidFill>
                    <a:schemeClr val="bg1">
                      <a:alpha val="99000"/>
                    </a:schemeClr>
                  </a:solidFill>
                </a:rPr>
                <a:t>duplicado</a:t>
              </a:r>
              <a:r>
                <a:rPr lang="en-US" sz="1428" dirty="0">
                  <a:solidFill>
                    <a:schemeClr val="bg1">
                      <a:alpha val="99000"/>
                    </a:schemeClr>
                  </a:solidFill>
                </a:rPr>
                <a:t>.</a:t>
              </a:r>
            </a:p>
            <a:p>
              <a:pPr marL="466310" indent="-466310">
                <a:lnSpc>
                  <a:spcPct val="90000"/>
                </a:lnSpc>
                <a:spcBef>
                  <a:spcPts val="612"/>
                </a:spcBef>
                <a:buFont typeface="Arial"/>
                <a:buChar char="•"/>
              </a:pPr>
              <a:r>
                <a:rPr lang="en-US" sz="1428" dirty="0" err="1">
                  <a:solidFill>
                    <a:schemeClr val="bg1">
                      <a:alpha val="99000"/>
                    </a:schemeClr>
                  </a:solidFill>
                </a:rPr>
                <a:t>Difícil</a:t>
              </a:r>
              <a:r>
                <a:rPr lang="en-US" sz="1428" dirty="0">
                  <a:solidFill>
                    <a:schemeClr val="bg1">
                      <a:alpha val="99000"/>
                    </a:schemeClr>
                  </a:solidFill>
                </a:rPr>
                <a:t> de </a:t>
              </a:r>
              <a:r>
                <a:rPr lang="en-US" sz="1428" dirty="0" err="1">
                  <a:solidFill>
                    <a:schemeClr val="bg1">
                      <a:alpha val="99000"/>
                    </a:schemeClr>
                  </a:solidFill>
                </a:rPr>
                <a:t>mantener</a:t>
              </a:r>
              <a:r>
                <a:rPr lang="en-US" sz="1428" dirty="0">
                  <a:solidFill>
                    <a:schemeClr val="bg1">
                      <a:alpha val="99000"/>
                    </a:schemeClr>
                  </a:solidFill>
                </a:rPr>
                <a:t>.</a:t>
              </a:r>
            </a:p>
            <a:p>
              <a:pPr marL="466310" indent="-466310">
                <a:lnSpc>
                  <a:spcPct val="90000"/>
                </a:lnSpc>
                <a:spcBef>
                  <a:spcPts val="612"/>
                </a:spcBef>
                <a:buFont typeface="Arial"/>
                <a:buChar char="•"/>
              </a:pPr>
              <a:r>
                <a:rPr lang="en-US" sz="1428" dirty="0" err="1">
                  <a:solidFill>
                    <a:schemeClr val="bg1">
                      <a:alpha val="99000"/>
                    </a:schemeClr>
                  </a:solidFill>
                </a:rPr>
                <a:t>Evitar</a:t>
              </a:r>
              <a:r>
                <a:rPr lang="en-US" sz="1428" dirty="0">
                  <a:solidFill>
                    <a:schemeClr val="bg1">
                      <a:alpha val="99000"/>
                    </a:schemeClr>
                  </a:solidFill>
                </a:rPr>
                <a:t> en lo </a:t>
              </a:r>
              <a:r>
                <a:rPr lang="en-US" sz="1428" dirty="0" err="1">
                  <a:solidFill>
                    <a:schemeClr val="bg1">
                      <a:alpha val="99000"/>
                    </a:schemeClr>
                  </a:solidFill>
                </a:rPr>
                <a:t>posible</a:t>
              </a:r>
              <a:r>
                <a:rPr lang="en-US" sz="1428" dirty="0">
                  <a:solidFill>
                    <a:schemeClr val="bg1">
                      <a:alpha val="99000"/>
                    </a:schemeClr>
                  </a:solidFill>
                </a:rPr>
                <a:t>.</a:t>
              </a:r>
            </a:p>
            <a:p>
              <a:pPr>
                <a:lnSpc>
                  <a:spcPct val="90000"/>
                </a:lnSpc>
                <a:spcBef>
                  <a:spcPts val="612"/>
                </a:spcBef>
              </a:pPr>
              <a:endParaRPr lang="en-US" sz="816" dirty="0">
                <a:solidFill>
                  <a:schemeClr val="bg1">
                    <a:alpha val="99000"/>
                  </a:schemeClr>
                </a:solidFill>
              </a:endParaRPr>
            </a:p>
          </p:txBody>
        </p:sp>
        <p:sp>
          <p:nvSpPr>
            <p:cNvPr id="2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6822" tIns="63411" rIns="63411" bIns="126822"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80" fontAlgn="base">
                <a:lnSpc>
                  <a:spcPct val="90000"/>
                </a:lnSpc>
                <a:spcBef>
                  <a:spcPct val="0"/>
                </a:spcBef>
                <a:spcAft>
                  <a:spcPct val="0"/>
                </a:spcAft>
              </a:pPr>
              <a:r>
                <a:rPr lang="en-US" sz="2448" dirty="0">
                  <a:solidFill>
                    <a:srgbClr val="FFFFFF">
                      <a:alpha val="99000"/>
                    </a:srgbClr>
                  </a:solidFill>
                  <a:ea typeface="Segoe UI" pitchFamily="34" charset="0"/>
                  <a:cs typeface="Segoe UI" pitchFamily="34" charset="0"/>
                </a:rPr>
                <a:t>Ctrl-C, Ctrl-V</a:t>
              </a:r>
            </a:p>
          </p:txBody>
        </p:sp>
      </p:grpSp>
      <p:grpSp>
        <p:nvGrpSpPr>
          <p:cNvPr id="6" name="Group 1279"/>
          <p:cNvGrpSpPr/>
          <p:nvPr/>
        </p:nvGrpSpPr>
        <p:grpSpPr>
          <a:xfrm>
            <a:off x="394983" y="4794339"/>
            <a:ext cx="11652717" cy="1468830"/>
            <a:chOff x="2808459" y="1630339"/>
            <a:chExt cx="2668680" cy="2446579"/>
          </a:xfrm>
          <a:solidFill>
            <a:schemeClr val="accent1"/>
          </a:solidFill>
        </p:grpSpPr>
        <p:sp>
          <p:nvSpPr>
            <p:cNvPr id="20" name="Rectangle 1280"/>
            <p:cNvSpPr/>
            <p:nvPr/>
          </p:nvSpPr>
          <p:spPr bwMode="auto">
            <a:xfrm>
              <a:off x="2808459" y="2546212"/>
              <a:ext cx="2668680" cy="15307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53646" tIns="63411" rIns="63411" bIns="63411"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66310" indent="-466310">
                <a:lnSpc>
                  <a:spcPct val="90000"/>
                </a:lnSpc>
                <a:spcBef>
                  <a:spcPts val="612"/>
                </a:spcBef>
                <a:buFont typeface="Arial"/>
                <a:buChar char="•"/>
              </a:pPr>
              <a:r>
                <a:rPr lang="en-US" sz="1632" dirty="0" err="1">
                  <a:solidFill>
                    <a:schemeClr val="bg1">
                      <a:alpha val="99000"/>
                    </a:schemeClr>
                  </a:solidFill>
                </a:rPr>
                <a:t>Modelo</a:t>
              </a:r>
              <a:endParaRPr lang="en-US" sz="1632" dirty="0">
                <a:solidFill>
                  <a:schemeClr val="bg1">
                    <a:alpha val="99000"/>
                  </a:schemeClr>
                </a:solidFill>
              </a:endParaRPr>
            </a:p>
            <a:p>
              <a:pPr marL="466310" indent="-466310">
                <a:lnSpc>
                  <a:spcPct val="90000"/>
                </a:lnSpc>
                <a:spcBef>
                  <a:spcPts val="612"/>
                </a:spcBef>
                <a:buFont typeface="Arial"/>
                <a:buChar char="•"/>
              </a:pPr>
              <a:r>
                <a:rPr lang="en-US" sz="1632" dirty="0" err="1">
                  <a:solidFill>
                    <a:schemeClr val="bg1">
                      <a:alpha val="99000"/>
                    </a:schemeClr>
                  </a:solidFill>
                </a:rPr>
                <a:t>VistaModelo</a:t>
              </a:r>
              <a:endParaRPr lang="en-US" sz="1632" dirty="0">
                <a:solidFill>
                  <a:schemeClr val="bg1">
                    <a:alpha val="99000"/>
                  </a:schemeClr>
                </a:solidFill>
              </a:endParaRPr>
            </a:p>
            <a:p>
              <a:pPr marL="466310" indent="-466310">
                <a:lnSpc>
                  <a:spcPct val="90000"/>
                </a:lnSpc>
                <a:spcBef>
                  <a:spcPts val="612"/>
                </a:spcBef>
                <a:buFont typeface="Arial"/>
                <a:buChar char="•"/>
              </a:pPr>
              <a:r>
                <a:rPr lang="en-US" sz="1632" dirty="0">
                  <a:solidFill>
                    <a:schemeClr val="bg1">
                      <a:alpha val="99000"/>
                    </a:schemeClr>
                  </a:solidFill>
                </a:rPr>
                <a:t>Vista</a:t>
              </a:r>
              <a:endParaRPr lang="en-US" sz="1088" dirty="0">
                <a:solidFill>
                  <a:schemeClr val="bg1">
                    <a:alpha val="99000"/>
                  </a:schemeClr>
                </a:solidFill>
              </a:endParaRPr>
            </a:p>
          </p:txBody>
        </p:sp>
        <p:sp>
          <p:nvSpPr>
            <p:cNvPr id="21"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6822" tIns="63411" rIns="63411" bIns="126822"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80" fontAlgn="base">
                <a:lnSpc>
                  <a:spcPct val="90000"/>
                </a:lnSpc>
                <a:spcBef>
                  <a:spcPct val="0"/>
                </a:spcBef>
                <a:spcAft>
                  <a:spcPct val="0"/>
                </a:spcAft>
              </a:pPr>
              <a:r>
                <a:rPr lang="en-US" sz="2448" dirty="0">
                  <a:solidFill>
                    <a:srgbClr val="FFFFFF">
                      <a:alpha val="99000"/>
                    </a:srgbClr>
                  </a:solidFill>
                  <a:ea typeface="Segoe UI" pitchFamily="34" charset="0"/>
                  <a:cs typeface="Segoe UI" pitchFamily="34" charset="0"/>
                </a:rPr>
                <a:t>MVVM</a:t>
              </a:r>
            </a:p>
          </p:txBody>
        </p:sp>
      </p:grpSp>
      <p:grpSp>
        <p:nvGrpSpPr>
          <p:cNvPr id="7" name="Group 1279"/>
          <p:cNvGrpSpPr/>
          <p:nvPr/>
        </p:nvGrpSpPr>
        <p:grpSpPr>
          <a:xfrm>
            <a:off x="2745111" y="1758758"/>
            <a:ext cx="2252206" cy="2937660"/>
            <a:chOff x="2808459" y="1630339"/>
            <a:chExt cx="2668680" cy="2293667"/>
          </a:xfrm>
          <a:solidFill>
            <a:schemeClr val="accent1"/>
          </a:solidFill>
        </p:grpSpPr>
        <p:sp>
          <p:nvSpPr>
            <p:cNvPr id="18"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53646" tIns="63411" rIns="63411" bIns="63411"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66310" indent="-466310">
                <a:lnSpc>
                  <a:spcPct val="90000"/>
                </a:lnSpc>
                <a:spcBef>
                  <a:spcPts val="612"/>
                </a:spcBef>
                <a:buFont typeface="Arial"/>
                <a:buChar char="•"/>
              </a:pPr>
              <a:r>
                <a:rPr lang="en-US" sz="1904" dirty="0">
                  <a:solidFill>
                    <a:schemeClr val="bg1">
                      <a:alpha val="99000"/>
                    </a:schemeClr>
                  </a:solidFill>
                </a:rPr>
                <a:t>Enlaces </a:t>
              </a:r>
              <a:r>
                <a:rPr lang="en-US" sz="1904" dirty="0" err="1">
                  <a:solidFill>
                    <a:schemeClr val="bg1">
                      <a:alpha val="99000"/>
                    </a:schemeClr>
                  </a:solidFill>
                </a:rPr>
                <a:t>simbólicos</a:t>
              </a:r>
              <a:r>
                <a:rPr lang="en-US" sz="1904" dirty="0">
                  <a:solidFill>
                    <a:schemeClr val="bg1">
                      <a:alpha val="99000"/>
                    </a:schemeClr>
                  </a:solidFill>
                </a:rPr>
                <a:t>.</a:t>
              </a:r>
            </a:p>
            <a:p>
              <a:pPr marL="466310" indent="-466310">
                <a:lnSpc>
                  <a:spcPct val="90000"/>
                </a:lnSpc>
                <a:spcBef>
                  <a:spcPts val="612"/>
                </a:spcBef>
                <a:buFont typeface="Arial"/>
                <a:buChar char="•"/>
              </a:pPr>
              <a:r>
                <a:rPr lang="en-US" sz="1904" dirty="0" err="1">
                  <a:solidFill>
                    <a:schemeClr val="bg1">
                      <a:alpha val="99000"/>
                    </a:schemeClr>
                  </a:solidFill>
                </a:rPr>
                <a:t>Depende</a:t>
              </a:r>
              <a:r>
                <a:rPr lang="en-US" sz="1904" dirty="0">
                  <a:solidFill>
                    <a:schemeClr val="bg1">
                      <a:alpha val="99000"/>
                    </a:schemeClr>
                  </a:solidFill>
                </a:rPr>
                <a:t> del </a:t>
              </a:r>
              <a:r>
                <a:rPr lang="en-US" sz="1904" dirty="0" err="1">
                  <a:solidFill>
                    <a:schemeClr val="bg1">
                      <a:alpha val="99000"/>
                    </a:schemeClr>
                  </a:solidFill>
                </a:rPr>
                <a:t>lenguaje</a:t>
              </a:r>
              <a:r>
                <a:rPr lang="en-US" sz="1904" dirty="0">
                  <a:solidFill>
                    <a:schemeClr val="bg1">
                      <a:alpha val="99000"/>
                    </a:schemeClr>
                  </a:solidFill>
                </a:rPr>
                <a:t>.</a:t>
              </a:r>
            </a:p>
          </p:txBody>
        </p:sp>
        <p:sp>
          <p:nvSpPr>
            <p:cNvPr id="19"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6822" tIns="63411" rIns="63411" bIns="126822"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80" fontAlgn="base">
                <a:lnSpc>
                  <a:spcPct val="90000"/>
                </a:lnSpc>
                <a:spcBef>
                  <a:spcPct val="0"/>
                </a:spcBef>
                <a:spcAft>
                  <a:spcPct val="0"/>
                </a:spcAft>
              </a:pPr>
              <a:r>
                <a:rPr lang="en-US" sz="2448" dirty="0" err="1">
                  <a:solidFill>
                    <a:srgbClr val="FFFFFF">
                      <a:alpha val="99000"/>
                    </a:srgbClr>
                  </a:solidFill>
                  <a:ea typeface="Segoe UI" pitchFamily="34" charset="0"/>
                  <a:cs typeface="Segoe UI" pitchFamily="34" charset="0"/>
                </a:rPr>
                <a:t>Enlazado</a:t>
              </a:r>
              <a:r>
                <a:rPr lang="en-US" sz="2448" dirty="0">
                  <a:solidFill>
                    <a:srgbClr val="FFFFFF">
                      <a:alpha val="99000"/>
                    </a:srgbClr>
                  </a:solidFill>
                  <a:ea typeface="Segoe UI" pitchFamily="34" charset="0"/>
                  <a:cs typeface="Segoe UI" pitchFamily="34" charset="0"/>
                </a:rPr>
                <a:t> de </a:t>
              </a:r>
              <a:r>
                <a:rPr lang="en-US" sz="2448" dirty="0" err="1">
                  <a:solidFill>
                    <a:srgbClr val="FFFFFF">
                      <a:alpha val="99000"/>
                    </a:srgbClr>
                  </a:solidFill>
                  <a:ea typeface="Segoe UI" pitchFamily="34" charset="0"/>
                  <a:cs typeface="Segoe UI" pitchFamily="34" charset="0"/>
                </a:rPr>
                <a:t>ficheros</a:t>
              </a:r>
              <a:endParaRPr lang="en-US" sz="2448" dirty="0">
                <a:solidFill>
                  <a:srgbClr val="FFFFFF">
                    <a:alpha val="99000"/>
                  </a:srgbClr>
                </a:solidFill>
                <a:ea typeface="Segoe UI" pitchFamily="34" charset="0"/>
                <a:cs typeface="Segoe UI" pitchFamily="34" charset="0"/>
              </a:endParaRPr>
            </a:p>
          </p:txBody>
        </p:sp>
      </p:grpSp>
      <p:grpSp>
        <p:nvGrpSpPr>
          <p:cNvPr id="8" name="Group 1279"/>
          <p:cNvGrpSpPr/>
          <p:nvPr/>
        </p:nvGrpSpPr>
        <p:grpSpPr>
          <a:xfrm>
            <a:off x="5095239" y="1758758"/>
            <a:ext cx="2252206" cy="2937660"/>
            <a:chOff x="2808459" y="1630339"/>
            <a:chExt cx="2668680" cy="2293667"/>
          </a:xfrm>
          <a:solidFill>
            <a:schemeClr val="accent1"/>
          </a:solidFill>
        </p:grpSpPr>
        <p:sp>
          <p:nvSpPr>
            <p:cNvPr id="16"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53646" tIns="63411" rIns="63411" bIns="63411"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21746" indent="-621746">
                <a:lnSpc>
                  <a:spcPct val="90000"/>
                </a:lnSpc>
                <a:spcBef>
                  <a:spcPts val="612"/>
                </a:spcBef>
                <a:buFont typeface="Arial"/>
                <a:buChar char="•"/>
              </a:pPr>
              <a:r>
                <a:rPr lang="en-US" sz="1360" dirty="0" err="1">
                  <a:solidFill>
                    <a:schemeClr val="bg1">
                      <a:alpha val="99000"/>
                    </a:schemeClr>
                  </a:solidFill>
                </a:rPr>
                <a:t>Permite</a:t>
              </a:r>
              <a:r>
                <a:rPr lang="en-US" sz="1360" dirty="0">
                  <a:solidFill>
                    <a:schemeClr val="bg1">
                      <a:alpha val="99000"/>
                    </a:schemeClr>
                  </a:solidFill>
                </a:rPr>
                <a:t> </a:t>
              </a:r>
              <a:r>
                <a:rPr lang="en-US" sz="1360" dirty="0" err="1">
                  <a:solidFill>
                    <a:schemeClr val="bg1">
                      <a:alpha val="99000"/>
                    </a:schemeClr>
                  </a:solidFill>
                </a:rPr>
                <a:t>mantener</a:t>
              </a:r>
              <a:r>
                <a:rPr lang="en-US" sz="1360" dirty="0">
                  <a:solidFill>
                    <a:schemeClr val="bg1">
                      <a:alpha val="99000"/>
                    </a:schemeClr>
                  </a:solidFill>
                </a:rPr>
                <a:t> </a:t>
              </a:r>
              <a:r>
                <a:rPr lang="en-US" sz="1360" dirty="0" err="1">
                  <a:solidFill>
                    <a:schemeClr val="bg1">
                      <a:alpha val="99000"/>
                    </a:schemeClr>
                  </a:solidFill>
                </a:rPr>
                <a:t>código</a:t>
              </a:r>
              <a:r>
                <a:rPr lang="en-US" sz="1360" dirty="0">
                  <a:solidFill>
                    <a:schemeClr val="bg1">
                      <a:alpha val="99000"/>
                    </a:schemeClr>
                  </a:solidFill>
                </a:rPr>
                <a:t> </a:t>
              </a:r>
              <a:r>
                <a:rPr lang="en-US" sz="1360" dirty="0" err="1">
                  <a:solidFill>
                    <a:schemeClr val="bg1">
                      <a:alpha val="99000"/>
                    </a:schemeClr>
                  </a:solidFill>
                </a:rPr>
                <a:t>específico</a:t>
              </a:r>
              <a:r>
                <a:rPr lang="en-US" sz="1360" dirty="0">
                  <a:solidFill>
                    <a:schemeClr val="bg1">
                      <a:alpha val="99000"/>
                    </a:schemeClr>
                  </a:solidFill>
                </a:rPr>
                <a:t> de </a:t>
              </a:r>
              <a:r>
                <a:rPr lang="en-US" sz="1360" dirty="0" err="1">
                  <a:solidFill>
                    <a:schemeClr val="bg1">
                      <a:alpha val="99000"/>
                    </a:schemeClr>
                  </a:solidFill>
                </a:rPr>
                <a:t>cada</a:t>
              </a:r>
              <a:r>
                <a:rPr lang="en-US" sz="1360" dirty="0">
                  <a:solidFill>
                    <a:schemeClr val="bg1">
                      <a:alpha val="99000"/>
                    </a:schemeClr>
                  </a:solidFill>
                </a:rPr>
                <a:t> </a:t>
              </a:r>
              <a:r>
                <a:rPr lang="en-US" sz="1360" dirty="0" err="1">
                  <a:solidFill>
                    <a:schemeClr val="bg1">
                      <a:alpha val="99000"/>
                    </a:schemeClr>
                  </a:solidFill>
                </a:rPr>
                <a:t>plataforma</a:t>
              </a:r>
              <a:r>
                <a:rPr lang="en-US" sz="1360" dirty="0">
                  <a:solidFill>
                    <a:schemeClr val="bg1">
                      <a:alpha val="99000"/>
                    </a:schemeClr>
                  </a:solidFill>
                </a:rPr>
                <a:t>.</a:t>
              </a:r>
            </a:p>
            <a:p>
              <a:pPr marL="621746" indent="-621746">
                <a:lnSpc>
                  <a:spcPct val="90000"/>
                </a:lnSpc>
                <a:spcBef>
                  <a:spcPts val="612"/>
                </a:spcBef>
                <a:buFont typeface="Arial"/>
                <a:buChar char="•"/>
              </a:pPr>
              <a:r>
                <a:rPr lang="en-US" sz="1360" dirty="0" err="1">
                  <a:solidFill>
                    <a:schemeClr val="bg1">
                      <a:alpha val="99000"/>
                    </a:schemeClr>
                  </a:solidFill>
                </a:rPr>
                <a:t>Por</a:t>
              </a:r>
              <a:r>
                <a:rPr lang="en-US" sz="1360" dirty="0">
                  <a:solidFill>
                    <a:schemeClr val="bg1">
                      <a:alpha val="99000"/>
                    </a:schemeClr>
                  </a:solidFill>
                </a:rPr>
                <a:t> contra, </a:t>
              </a:r>
              <a:r>
                <a:rPr lang="en-US" sz="1360" dirty="0" err="1">
                  <a:solidFill>
                    <a:schemeClr val="bg1">
                      <a:alpha val="99000"/>
                    </a:schemeClr>
                  </a:solidFill>
                </a:rPr>
                <a:t>multiplica</a:t>
              </a:r>
              <a:r>
                <a:rPr lang="en-US" sz="1360" dirty="0">
                  <a:solidFill>
                    <a:schemeClr val="bg1">
                      <a:alpha val="99000"/>
                    </a:schemeClr>
                  </a:solidFill>
                </a:rPr>
                <a:t> </a:t>
              </a:r>
              <a:r>
                <a:rPr lang="en-US" sz="1360" dirty="0" err="1">
                  <a:solidFill>
                    <a:schemeClr val="bg1">
                      <a:alpha val="99000"/>
                    </a:schemeClr>
                  </a:solidFill>
                </a:rPr>
                <a:t>las</a:t>
              </a:r>
              <a:r>
                <a:rPr lang="en-US" sz="1360" dirty="0">
                  <a:solidFill>
                    <a:schemeClr val="bg1">
                      <a:alpha val="99000"/>
                    </a:schemeClr>
                  </a:solidFill>
                </a:rPr>
                <a:t> </a:t>
              </a:r>
              <a:r>
                <a:rPr lang="en-US" sz="1360" dirty="0" err="1">
                  <a:solidFill>
                    <a:schemeClr val="bg1">
                      <a:alpha val="99000"/>
                    </a:schemeClr>
                  </a:solidFill>
                </a:rPr>
                <a:t>ramas</a:t>
              </a:r>
              <a:r>
                <a:rPr lang="en-US" sz="1360" dirty="0">
                  <a:solidFill>
                    <a:schemeClr val="bg1">
                      <a:alpha val="99000"/>
                    </a:schemeClr>
                  </a:solidFill>
                </a:rPr>
                <a:t> a </a:t>
              </a:r>
              <a:r>
                <a:rPr lang="en-US" sz="1360" dirty="0" err="1">
                  <a:solidFill>
                    <a:schemeClr val="bg1">
                      <a:alpha val="99000"/>
                    </a:schemeClr>
                  </a:solidFill>
                </a:rPr>
                <a:t>mantener</a:t>
              </a:r>
              <a:r>
                <a:rPr lang="en-US" sz="1360" dirty="0">
                  <a:solidFill>
                    <a:schemeClr val="bg1">
                      <a:alpha val="99000"/>
                    </a:schemeClr>
                  </a:solidFill>
                </a:rPr>
                <a:t>.</a:t>
              </a:r>
              <a:endParaRPr lang="en-US" sz="680" dirty="0">
                <a:solidFill>
                  <a:schemeClr val="bg1">
                    <a:alpha val="99000"/>
                  </a:schemeClr>
                </a:solidFill>
              </a:endParaRPr>
            </a:p>
          </p:txBody>
        </p:sp>
        <p:sp>
          <p:nvSpPr>
            <p:cNvPr id="17"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6822" tIns="63411" rIns="63411" bIns="126822"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80" fontAlgn="base">
                <a:lnSpc>
                  <a:spcPct val="90000"/>
                </a:lnSpc>
                <a:spcBef>
                  <a:spcPct val="0"/>
                </a:spcBef>
                <a:spcAft>
                  <a:spcPct val="0"/>
                </a:spcAft>
              </a:pPr>
              <a:r>
                <a:rPr lang="en-US" sz="2448" dirty="0" err="1">
                  <a:solidFill>
                    <a:srgbClr val="FFFFFF">
                      <a:alpha val="99000"/>
                    </a:srgbClr>
                  </a:solidFill>
                  <a:ea typeface="Segoe UI" pitchFamily="34" charset="0"/>
                  <a:cs typeface="Segoe UI" pitchFamily="34" charset="0"/>
                </a:rPr>
                <a:t>Compilación</a:t>
              </a:r>
              <a:r>
                <a:rPr lang="en-US" sz="2448" dirty="0">
                  <a:solidFill>
                    <a:srgbClr val="FFFFFF">
                      <a:alpha val="99000"/>
                    </a:srgbClr>
                  </a:solidFill>
                  <a:ea typeface="Segoe UI" pitchFamily="34" charset="0"/>
                  <a:cs typeface="Segoe UI" pitchFamily="34" charset="0"/>
                </a:rPr>
                <a:t> </a:t>
              </a:r>
              <a:r>
                <a:rPr lang="en-US" sz="2448" dirty="0" err="1">
                  <a:solidFill>
                    <a:srgbClr val="FFFFFF">
                      <a:alpha val="99000"/>
                    </a:srgbClr>
                  </a:solidFill>
                  <a:ea typeface="Segoe UI" pitchFamily="34" charset="0"/>
                  <a:cs typeface="Segoe UI" pitchFamily="34" charset="0"/>
                </a:rPr>
                <a:t>Condicional</a:t>
              </a:r>
              <a:endParaRPr lang="en-US" sz="2448" dirty="0">
                <a:solidFill>
                  <a:srgbClr val="FFFFFF">
                    <a:alpha val="99000"/>
                  </a:srgbClr>
                </a:solidFill>
                <a:ea typeface="Segoe UI" pitchFamily="34" charset="0"/>
                <a:cs typeface="Segoe UI" pitchFamily="34" charset="0"/>
              </a:endParaRPr>
            </a:p>
          </p:txBody>
        </p:sp>
      </p:grpSp>
      <p:grpSp>
        <p:nvGrpSpPr>
          <p:cNvPr id="9" name="Group 1279"/>
          <p:cNvGrpSpPr/>
          <p:nvPr/>
        </p:nvGrpSpPr>
        <p:grpSpPr>
          <a:xfrm>
            <a:off x="7445366" y="1758758"/>
            <a:ext cx="2252206" cy="2937660"/>
            <a:chOff x="2808459" y="1630339"/>
            <a:chExt cx="2668680" cy="2293667"/>
          </a:xfrm>
          <a:solidFill>
            <a:schemeClr val="accent1"/>
          </a:solidFill>
        </p:grpSpPr>
        <p:sp>
          <p:nvSpPr>
            <p:cNvPr id="14"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53646" tIns="63411" rIns="63411" bIns="63411"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21746" indent="-621746">
                <a:lnSpc>
                  <a:spcPct val="90000"/>
                </a:lnSpc>
                <a:spcBef>
                  <a:spcPts val="612"/>
                </a:spcBef>
                <a:buFont typeface="Arial"/>
                <a:buChar char="•"/>
              </a:pPr>
              <a:r>
                <a:rPr lang="en-US" sz="1428" dirty="0">
                  <a:solidFill>
                    <a:schemeClr val="bg1">
                      <a:alpha val="99000"/>
                    </a:schemeClr>
                  </a:solidFill>
                </a:rPr>
                <a:t>C++</a:t>
              </a:r>
            </a:p>
            <a:p>
              <a:pPr marL="621746" indent="-621746">
                <a:lnSpc>
                  <a:spcPct val="90000"/>
                </a:lnSpc>
                <a:spcBef>
                  <a:spcPts val="612"/>
                </a:spcBef>
                <a:buFont typeface="Arial"/>
                <a:buChar char="•"/>
              </a:pPr>
              <a:r>
                <a:rPr lang="en-US" sz="1428" dirty="0" err="1">
                  <a:solidFill>
                    <a:schemeClr val="bg1">
                      <a:alpha val="99000"/>
                    </a:schemeClr>
                  </a:solidFill>
                </a:rPr>
                <a:t>Muy</a:t>
              </a:r>
              <a:r>
                <a:rPr lang="en-US" sz="1428" dirty="0">
                  <a:solidFill>
                    <a:schemeClr val="bg1">
                      <a:alpha val="99000"/>
                    </a:schemeClr>
                  </a:solidFill>
                </a:rPr>
                <a:t> </a:t>
              </a:r>
              <a:r>
                <a:rPr lang="en-US" sz="1428" dirty="0" err="1">
                  <a:solidFill>
                    <a:schemeClr val="bg1">
                      <a:alpha val="99000"/>
                    </a:schemeClr>
                  </a:solidFill>
                </a:rPr>
                <a:t>optimizado</a:t>
              </a:r>
              <a:r>
                <a:rPr lang="en-US" sz="1428" dirty="0">
                  <a:solidFill>
                    <a:schemeClr val="bg1">
                      <a:alpha val="99000"/>
                    </a:schemeClr>
                  </a:solidFill>
                </a:rPr>
                <a:t>.</a:t>
              </a:r>
            </a:p>
            <a:p>
              <a:pPr marL="621746" indent="-621746">
                <a:lnSpc>
                  <a:spcPct val="90000"/>
                </a:lnSpc>
                <a:spcBef>
                  <a:spcPts val="612"/>
                </a:spcBef>
                <a:buFont typeface="Arial"/>
                <a:buChar char="•"/>
              </a:pPr>
              <a:r>
                <a:rPr lang="en-US" sz="1428" dirty="0" err="1">
                  <a:solidFill>
                    <a:schemeClr val="bg1">
                      <a:alpha val="99000"/>
                    </a:schemeClr>
                  </a:solidFill>
                </a:rPr>
                <a:t>Pueden</a:t>
              </a:r>
              <a:r>
                <a:rPr lang="en-US" sz="1428" dirty="0">
                  <a:solidFill>
                    <a:schemeClr val="bg1">
                      <a:alpha val="99000"/>
                    </a:schemeClr>
                  </a:solidFill>
                </a:rPr>
                <a:t> </a:t>
              </a:r>
              <a:r>
                <a:rPr lang="en-US" sz="1428" dirty="0" err="1">
                  <a:solidFill>
                    <a:schemeClr val="bg1">
                      <a:alpha val="99000"/>
                    </a:schemeClr>
                  </a:solidFill>
                </a:rPr>
                <a:t>consumirse</a:t>
              </a:r>
              <a:r>
                <a:rPr lang="en-US" sz="1428" dirty="0">
                  <a:solidFill>
                    <a:schemeClr val="bg1">
                      <a:alpha val="99000"/>
                    </a:schemeClr>
                  </a:solidFill>
                </a:rPr>
                <a:t> </a:t>
              </a:r>
              <a:r>
                <a:rPr lang="en-US" sz="1428" dirty="0" err="1">
                  <a:solidFill>
                    <a:schemeClr val="bg1">
                      <a:alpha val="99000"/>
                    </a:schemeClr>
                  </a:solidFill>
                </a:rPr>
                <a:t>desde</a:t>
              </a:r>
              <a:r>
                <a:rPr lang="en-US" sz="1428" dirty="0">
                  <a:solidFill>
                    <a:schemeClr val="bg1">
                      <a:alpha val="99000"/>
                    </a:schemeClr>
                  </a:solidFill>
                </a:rPr>
                <a:t> </a:t>
              </a:r>
              <a:r>
                <a:rPr lang="en-US" sz="1428" dirty="0" err="1">
                  <a:solidFill>
                    <a:schemeClr val="bg1">
                      <a:alpha val="99000"/>
                    </a:schemeClr>
                  </a:solidFill>
                </a:rPr>
                <a:t>código</a:t>
              </a:r>
              <a:r>
                <a:rPr lang="en-US" sz="1428" dirty="0">
                  <a:solidFill>
                    <a:schemeClr val="bg1">
                      <a:alpha val="99000"/>
                    </a:schemeClr>
                  </a:solidFill>
                </a:rPr>
                <a:t> </a:t>
              </a:r>
              <a:r>
                <a:rPr lang="en-US" sz="1428" dirty="0" err="1">
                  <a:solidFill>
                    <a:schemeClr val="bg1">
                      <a:alpha val="99000"/>
                    </a:schemeClr>
                  </a:solidFill>
                </a:rPr>
                <a:t>manejado</a:t>
              </a:r>
              <a:r>
                <a:rPr lang="en-US" sz="1428" dirty="0">
                  <a:solidFill>
                    <a:schemeClr val="bg1">
                      <a:alpha val="99000"/>
                    </a:schemeClr>
                  </a:solidFill>
                </a:rPr>
                <a:t>.</a:t>
              </a:r>
              <a:endParaRPr lang="en-US" sz="816" dirty="0">
                <a:solidFill>
                  <a:schemeClr val="bg1">
                    <a:alpha val="99000"/>
                  </a:schemeClr>
                </a:solidFill>
              </a:endParaRPr>
            </a:p>
          </p:txBody>
        </p:sp>
        <p:sp>
          <p:nvSpPr>
            <p:cNvPr id="15"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6822" tIns="63411" rIns="63411" bIns="126822"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80" fontAlgn="base">
                <a:lnSpc>
                  <a:spcPct val="90000"/>
                </a:lnSpc>
                <a:spcBef>
                  <a:spcPct val="0"/>
                </a:spcBef>
                <a:spcAft>
                  <a:spcPct val="0"/>
                </a:spcAft>
              </a:pPr>
              <a:r>
                <a:rPr lang="en-US" sz="2448" dirty="0" err="1">
                  <a:solidFill>
                    <a:srgbClr val="FFFFFF">
                      <a:alpha val="99000"/>
                    </a:srgbClr>
                  </a:solidFill>
                  <a:ea typeface="Segoe UI" pitchFamily="34" charset="0"/>
                  <a:cs typeface="Segoe UI" pitchFamily="34" charset="0"/>
                </a:rPr>
                <a:t>Componentes</a:t>
              </a:r>
              <a:r>
                <a:rPr lang="en-US" sz="2448" dirty="0">
                  <a:solidFill>
                    <a:srgbClr val="FFFFFF">
                      <a:alpha val="99000"/>
                    </a:srgbClr>
                  </a:solidFill>
                  <a:ea typeface="Segoe UI" pitchFamily="34" charset="0"/>
                  <a:cs typeface="Segoe UI" pitchFamily="34" charset="0"/>
                </a:rPr>
                <a:t> </a:t>
              </a:r>
              <a:r>
                <a:rPr lang="en-US" sz="2448" dirty="0" err="1">
                  <a:solidFill>
                    <a:srgbClr val="FFFFFF">
                      <a:alpha val="99000"/>
                    </a:srgbClr>
                  </a:solidFill>
                  <a:ea typeface="Segoe UI" pitchFamily="34" charset="0"/>
                  <a:cs typeface="Segoe UI" pitchFamily="34" charset="0"/>
                </a:rPr>
                <a:t>WinRT</a:t>
              </a:r>
              <a:endParaRPr lang="en-US" sz="2448" dirty="0">
                <a:solidFill>
                  <a:srgbClr val="FFFFFF">
                    <a:alpha val="99000"/>
                  </a:srgbClr>
                </a:solidFill>
                <a:ea typeface="Segoe UI" pitchFamily="34" charset="0"/>
                <a:cs typeface="Segoe UI" pitchFamily="34" charset="0"/>
              </a:endParaRPr>
            </a:p>
          </p:txBody>
        </p:sp>
      </p:grpSp>
      <p:grpSp>
        <p:nvGrpSpPr>
          <p:cNvPr id="10" name="Group 1279"/>
          <p:cNvGrpSpPr/>
          <p:nvPr/>
        </p:nvGrpSpPr>
        <p:grpSpPr>
          <a:xfrm>
            <a:off x="9795494" y="1758758"/>
            <a:ext cx="2252206" cy="2937660"/>
            <a:chOff x="2808459" y="1630339"/>
            <a:chExt cx="2668680" cy="2293667"/>
          </a:xfrm>
          <a:solidFill>
            <a:schemeClr val="accent1"/>
          </a:solidFill>
        </p:grpSpPr>
        <p:sp>
          <p:nvSpPr>
            <p:cNvPr id="1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53646" tIns="63411" rIns="63411" bIns="63411"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21746" indent="-621746">
                <a:lnSpc>
                  <a:spcPct val="90000"/>
                </a:lnSpc>
                <a:spcBef>
                  <a:spcPts val="612"/>
                </a:spcBef>
                <a:buFont typeface="Arial"/>
                <a:buChar char="•"/>
              </a:pPr>
              <a:r>
                <a:rPr lang="en-US" sz="1904" dirty="0" err="1">
                  <a:solidFill>
                    <a:schemeClr val="bg1">
                      <a:alpha val="99000"/>
                    </a:schemeClr>
                  </a:solidFill>
                </a:rPr>
                <a:t>Código</a:t>
              </a:r>
              <a:r>
                <a:rPr lang="en-US" sz="1904" dirty="0">
                  <a:solidFill>
                    <a:schemeClr val="bg1">
                      <a:alpha val="99000"/>
                    </a:schemeClr>
                  </a:solidFill>
                </a:rPr>
                <a:t> </a:t>
              </a:r>
              <a:r>
                <a:rPr lang="en-US" sz="1904" dirty="0" err="1">
                  <a:solidFill>
                    <a:schemeClr val="bg1">
                      <a:alpha val="99000"/>
                    </a:schemeClr>
                  </a:solidFill>
                </a:rPr>
                <a:t>manejado</a:t>
              </a:r>
              <a:r>
                <a:rPr lang="en-US" sz="1904" dirty="0">
                  <a:solidFill>
                    <a:schemeClr val="bg1">
                      <a:alpha val="99000"/>
                    </a:schemeClr>
                  </a:solidFill>
                </a:rPr>
                <a:t> </a:t>
              </a:r>
              <a:r>
                <a:rPr lang="en-US" sz="1904" dirty="0" err="1">
                  <a:solidFill>
                    <a:schemeClr val="bg1">
                      <a:alpha val="99000"/>
                    </a:schemeClr>
                  </a:solidFill>
                </a:rPr>
                <a:t>común</a:t>
              </a:r>
              <a:r>
                <a:rPr lang="en-US" sz="1904" dirty="0">
                  <a:solidFill>
                    <a:schemeClr val="bg1">
                      <a:alpha val="99000"/>
                    </a:schemeClr>
                  </a:solidFill>
                </a:rPr>
                <a:t> a </a:t>
              </a:r>
              <a:r>
                <a:rPr lang="en-US" sz="1904" dirty="0" err="1">
                  <a:solidFill>
                    <a:schemeClr val="bg1">
                      <a:alpha val="99000"/>
                    </a:schemeClr>
                  </a:solidFill>
                </a:rPr>
                <a:t>las</a:t>
              </a:r>
              <a:r>
                <a:rPr lang="en-US" sz="1904" dirty="0">
                  <a:solidFill>
                    <a:schemeClr val="bg1">
                      <a:alpha val="99000"/>
                    </a:schemeClr>
                  </a:solidFill>
                </a:rPr>
                <a:t> </a:t>
              </a:r>
              <a:r>
                <a:rPr lang="en-US" sz="1904" dirty="0" err="1">
                  <a:solidFill>
                    <a:schemeClr val="bg1">
                      <a:alpha val="99000"/>
                    </a:schemeClr>
                  </a:solidFill>
                </a:rPr>
                <a:t>plataformas</a:t>
              </a:r>
              <a:r>
                <a:rPr lang="en-US" sz="1904" dirty="0">
                  <a:solidFill>
                    <a:schemeClr val="bg1">
                      <a:alpha val="99000"/>
                    </a:schemeClr>
                  </a:solidFill>
                </a:rPr>
                <a:t>.</a:t>
              </a:r>
              <a:endParaRPr lang="en-US" sz="1224" dirty="0">
                <a:solidFill>
                  <a:schemeClr val="bg1">
                    <a:alpha val="99000"/>
                  </a:schemeClr>
                </a:solidFill>
              </a:endParaRPr>
            </a:p>
          </p:txBody>
        </p:sp>
        <p:sp>
          <p:nvSpPr>
            <p:cNvPr id="1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6822" tIns="63411" rIns="63411" bIns="126822"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80" fontAlgn="base">
                <a:lnSpc>
                  <a:spcPct val="90000"/>
                </a:lnSpc>
                <a:spcBef>
                  <a:spcPct val="0"/>
                </a:spcBef>
                <a:spcAft>
                  <a:spcPct val="0"/>
                </a:spcAft>
              </a:pPr>
              <a:r>
                <a:rPr lang="en-US" sz="2448" dirty="0">
                  <a:solidFill>
                    <a:srgbClr val="FFFFFF">
                      <a:alpha val="99000"/>
                    </a:srgbClr>
                  </a:solidFill>
                  <a:ea typeface="Segoe UI" pitchFamily="34" charset="0"/>
                  <a:cs typeface="Segoe UI" pitchFamily="34" charset="0"/>
                </a:rPr>
                <a:t>Portable Class Library</a:t>
              </a:r>
            </a:p>
          </p:txBody>
        </p:sp>
      </p:grpSp>
    </p:spTree>
    <p:extLst>
      <p:ext uri="{BB962C8B-B14F-4D97-AF65-F5344CB8AC3E}">
        <p14:creationId xmlns:p14="http://schemas.microsoft.com/office/powerpoint/2010/main" val="240216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1" y="-33379"/>
            <a:ext cx="12494051" cy="70279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3810204" y="652204"/>
            <a:ext cx="14327348" cy="678327"/>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3808" dirty="0">
                <a:solidFill>
                  <a:schemeClr val="tx1">
                    <a:lumMod val="75000"/>
                    <a:lumOff val="25000"/>
                  </a:schemeClr>
                </a:solidFill>
                <a:latin typeface="Rockwell" panose="02060603020205020403" pitchFamily="18" charset="0"/>
              </a:rPr>
              <a:t> </a:t>
            </a:r>
            <a:r>
              <a:rPr lang="es-ES" sz="3808" dirty="0">
                <a:solidFill>
                  <a:schemeClr val="bg1"/>
                </a:solidFill>
                <a:latin typeface="Segoe WP Light"/>
                <a:cs typeface="Segoe WP Light"/>
              </a:rPr>
              <a:t>Hoy, llegan las Aplicaciones Universales</a:t>
            </a:r>
          </a:p>
        </p:txBody>
      </p:sp>
    </p:spTree>
    <p:extLst>
      <p:ext uri="{BB962C8B-B14F-4D97-AF65-F5344CB8AC3E}">
        <p14:creationId xmlns:p14="http://schemas.microsoft.com/office/powerpoint/2010/main" val="88036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2"/>
          </p:nvPr>
        </p:nvSpPr>
        <p:spPr>
          <a:xfrm>
            <a:off x="622616" y="1202547"/>
            <a:ext cx="11288467" cy="4052007"/>
          </a:xfrm>
        </p:spPr>
        <p:txBody>
          <a:bodyPr/>
          <a:lstStyle/>
          <a:p>
            <a:r>
              <a:rPr lang="es-ES" sz="11967" dirty="0"/>
              <a:t>El viaje de la convergencia</a:t>
            </a:r>
            <a:endParaRPr lang="en-GB" sz="11967" dirty="0"/>
          </a:p>
        </p:txBody>
      </p:sp>
    </p:spTree>
    <p:extLst>
      <p:ext uri="{BB962C8B-B14F-4D97-AF65-F5344CB8AC3E}">
        <p14:creationId xmlns:p14="http://schemas.microsoft.com/office/powerpoint/2010/main" val="18576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2166" y="297316"/>
            <a:ext cx="11189653" cy="527357"/>
          </a:xfrm>
        </p:spPr>
        <p:txBody>
          <a:bodyPr/>
          <a:lstStyle/>
          <a:p>
            <a:r>
              <a:rPr lang="en-US" dirty="0" smtClean="0"/>
              <a:t>El </a:t>
            </a:r>
            <a:r>
              <a:rPr lang="en-US" dirty="0" err="1" smtClean="0"/>
              <a:t>viaje</a:t>
            </a:r>
            <a:r>
              <a:rPr lang="en-US" dirty="0" smtClean="0"/>
              <a:t> de la </a:t>
            </a:r>
            <a:r>
              <a:rPr lang="en-US" dirty="0" err="1" smtClean="0"/>
              <a:t>convergencia</a:t>
            </a:r>
            <a:r>
              <a:rPr lang="en-US" dirty="0" smtClean="0"/>
              <a:t>…</a:t>
            </a:r>
            <a:endParaRPr lang="en-US" dirty="0"/>
          </a:p>
        </p:txBody>
      </p:sp>
      <p:sp>
        <p:nvSpPr>
          <p:cNvPr id="41" name="Rounded Rectangle 40"/>
          <p:cNvSpPr/>
          <p:nvPr/>
        </p:nvSpPr>
        <p:spPr bwMode="auto">
          <a:xfrm>
            <a:off x="252150" y="1258903"/>
            <a:ext cx="2956056" cy="966083"/>
          </a:xfrm>
          <a:prstGeom prst="round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24" tIns="198898" rIns="248624" bIns="198898" numCol="1" spcCol="0" rtlCol="0" fromWordArt="0" anchor="t" anchorCtr="0" forceAA="0" compatLnSpc="1">
            <a:prstTxWarp prst="textNoShape">
              <a:avLst/>
            </a:prstTxWarp>
            <a:noAutofit/>
          </a:bodyPr>
          <a:lstStyle/>
          <a:p>
            <a:pPr defTabSz="1267742" fontAlgn="base">
              <a:lnSpc>
                <a:spcPct val="90000"/>
              </a:lnSpc>
              <a:spcBef>
                <a:spcPct val="0"/>
              </a:spcBef>
              <a:spcAft>
                <a:spcPct val="0"/>
              </a:spcAft>
            </a:pPr>
            <a:r>
              <a:rPr lang="en-US" sz="1632" dirty="0">
                <a:solidFill>
                  <a:schemeClr val="tx1"/>
                </a:solidFill>
                <a:effectLst>
                  <a:outerShdw blurRad="38100" dist="38100" dir="2700000" algn="tl">
                    <a:srgbClr val="000000">
                      <a:alpha val="43137"/>
                    </a:srgbClr>
                  </a:outerShdw>
                </a:effectLst>
                <a:latin typeface="+mj-lt"/>
                <a:ea typeface="Segoe UI" pitchFamily="34" charset="0"/>
                <a:cs typeface="Segoe UI" pitchFamily="34" charset="0"/>
              </a:rPr>
              <a:t>Windows Phone 7.5</a:t>
            </a:r>
          </a:p>
        </p:txBody>
      </p:sp>
      <p:sp>
        <p:nvSpPr>
          <p:cNvPr id="42" name="Rounded Rectangle 41"/>
          <p:cNvSpPr/>
          <p:nvPr/>
        </p:nvSpPr>
        <p:spPr bwMode="auto">
          <a:xfrm>
            <a:off x="4368328" y="1258903"/>
            <a:ext cx="2956056" cy="966083"/>
          </a:xfrm>
          <a:prstGeom prst="round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24" tIns="198898" rIns="248624" bIns="198898" numCol="1" spcCol="0" rtlCol="0" fromWordArt="0" anchor="t" anchorCtr="0" forceAA="0" compatLnSpc="1">
            <a:prstTxWarp prst="textNoShape">
              <a:avLst/>
            </a:prstTxWarp>
            <a:noAutofit/>
          </a:bodyPr>
          <a:lstStyle/>
          <a:p>
            <a:pPr defTabSz="1267742" fontAlgn="base">
              <a:lnSpc>
                <a:spcPct val="90000"/>
              </a:lnSpc>
              <a:spcBef>
                <a:spcPct val="0"/>
              </a:spcBef>
              <a:spcAft>
                <a:spcPct val="0"/>
              </a:spcAft>
            </a:pPr>
            <a:r>
              <a:rPr lang="en-US" sz="1632" dirty="0">
                <a:solidFill>
                  <a:schemeClr val="tx1"/>
                </a:solidFill>
                <a:effectLst>
                  <a:outerShdw blurRad="38100" dist="38100" dir="2700000" algn="tl">
                    <a:srgbClr val="000000">
                      <a:alpha val="43137"/>
                    </a:srgbClr>
                  </a:outerShdw>
                </a:effectLst>
                <a:latin typeface="+mj-lt"/>
                <a:ea typeface="Segoe UI" pitchFamily="34" charset="0"/>
                <a:cs typeface="Segoe UI" pitchFamily="34" charset="0"/>
              </a:rPr>
              <a:t>Windows Phone 8.0</a:t>
            </a:r>
          </a:p>
        </p:txBody>
      </p:sp>
      <p:sp>
        <p:nvSpPr>
          <p:cNvPr id="43" name="Rounded Rectangle 42"/>
          <p:cNvSpPr/>
          <p:nvPr/>
        </p:nvSpPr>
        <p:spPr bwMode="auto">
          <a:xfrm>
            <a:off x="8484508" y="1258903"/>
            <a:ext cx="2956056" cy="96608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24" tIns="198898" rIns="248624" bIns="198898" numCol="1" spcCol="0" rtlCol="0" fromWordArt="0" anchor="t" anchorCtr="0" forceAA="0" compatLnSpc="1">
            <a:prstTxWarp prst="textNoShape">
              <a:avLst/>
            </a:prstTxWarp>
            <a:noAutofit/>
          </a:bodyPr>
          <a:lstStyle/>
          <a:p>
            <a:pPr defTabSz="1267742" fontAlgn="base">
              <a:lnSpc>
                <a:spcPct val="90000"/>
              </a:lnSpc>
              <a:spcBef>
                <a:spcPct val="0"/>
              </a:spcBef>
              <a:spcAft>
                <a:spcPct val="0"/>
              </a:spcAft>
            </a:pPr>
            <a:r>
              <a:rPr lang="en-US" sz="20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mj-lt"/>
                <a:ea typeface="Segoe UI" pitchFamily="34" charset="0"/>
                <a:cs typeface="Segoe UI" pitchFamily="34" charset="0"/>
              </a:rPr>
              <a:t>Windows Phone 8.1</a:t>
            </a:r>
          </a:p>
        </p:txBody>
      </p:sp>
      <p:sp>
        <p:nvSpPr>
          <p:cNvPr id="44" name="Rounded Rectangle 43"/>
          <p:cNvSpPr/>
          <p:nvPr/>
        </p:nvSpPr>
        <p:spPr bwMode="auto">
          <a:xfrm>
            <a:off x="413497" y="1841871"/>
            <a:ext cx="3314908" cy="2159375"/>
          </a:xfrm>
          <a:prstGeom prst="roundRect">
            <a:avLst/>
          </a:prstGeom>
          <a:solidFill>
            <a:schemeClr val="bg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198898" rIns="62155" bIns="198898" numCol="1" spcCol="0" rtlCol="0" fromWordArt="0" anchor="t" anchorCtr="0" forceAA="0" compatLnSpc="1">
            <a:prstTxWarp prst="textNoShape">
              <a:avLst/>
            </a:prstTxWarp>
            <a:noAutofit/>
          </a:bodyPr>
          <a:lstStyle/>
          <a:p>
            <a:pPr defTabSz="1267742" fontAlgn="base">
              <a:spcAft>
                <a:spcPts val="816"/>
              </a:spcAft>
            </a:pPr>
            <a:r>
              <a:rPr lang="en-US" sz="1428" dirty="0">
                <a:solidFill>
                  <a:schemeClr val="accent1"/>
                </a:solidFill>
                <a:ea typeface="Segoe UI" pitchFamily="34" charset="0"/>
                <a:cs typeface="Segoe UI" pitchFamily="34" charset="0"/>
              </a:rPr>
              <a:t>La </a:t>
            </a:r>
            <a:r>
              <a:rPr lang="en-US" sz="1428" dirty="0" err="1">
                <a:solidFill>
                  <a:schemeClr val="accent1"/>
                </a:solidFill>
                <a:ea typeface="Segoe UI" pitchFamily="34" charset="0"/>
                <a:cs typeface="Segoe UI" pitchFamily="34" charset="0"/>
              </a:rPr>
              <a:t>convergencia</a:t>
            </a:r>
            <a:r>
              <a:rPr lang="en-US" sz="1428" dirty="0">
                <a:solidFill>
                  <a:schemeClr val="accent1"/>
                </a:solidFill>
                <a:ea typeface="Segoe UI" pitchFamily="34" charset="0"/>
                <a:cs typeface="Segoe UI" pitchFamily="34" charset="0"/>
              </a:rPr>
              <a:t> </a:t>
            </a:r>
            <a:r>
              <a:rPr lang="en-US" sz="1428" dirty="0" err="1">
                <a:solidFill>
                  <a:schemeClr val="accent1"/>
                </a:solidFill>
                <a:ea typeface="Segoe UI" pitchFamily="34" charset="0"/>
                <a:cs typeface="Segoe UI" pitchFamily="34" charset="0"/>
              </a:rPr>
              <a:t>comenzo</a:t>
            </a:r>
            <a:r>
              <a:rPr lang="en-US" sz="1428" dirty="0">
                <a:solidFill>
                  <a:schemeClr val="accent1"/>
                </a:solidFill>
                <a:ea typeface="Segoe UI" pitchFamily="34" charset="0"/>
                <a:cs typeface="Segoe UI" pitchFamily="34" charset="0"/>
              </a:rPr>
              <a:t> con IE</a:t>
            </a:r>
          </a:p>
          <a:p>
            <a:pPr marL="237413" indent="-237413" defTabSz="1267742" fontAlgn="base">
              <a:spcAft>
                <a:spcPts val="816"/>
              </a:spcAft>
              <a:buFont typeface="Arial" panose="020B0604020202020204" pitchFamily="34" charset="0"/>
              <a:buChar char="•"/>
            </a:pPr>
            <a:r>
              <a:rPr lang="en-US" sz="1360" dirty="0">
                <a:solidFill>
                  <a:schemeClr val="tx2"/>
                </a:solidFill>
                <a:ea typeface="Segoe UI" pitchFamily="34" charset="0"/>
                <a:cs typeface="Segoe UI" pitchFamily="34" charset="0"/>
              </a:rPr>
              <a:t>WP 7.5 </a:t>
            </a:r>
            <a:r>
              <a:rPr lang="en-US" sz="1360" dirty="0" err="1">
                <a:solidFill>
                  <a:schemeClr val="tx2"/>
                </a:solidFill>
                <a:ea typeface="Segoe UI" pitchFamily="34" charset="0"/>
                <a:cs typeface="Segoe UI" pitchFamily="34" charset="0"/>
              </a:rPr>
              <a:t>salio</a:t>
            </a:r>
            <a:r>
              <a:rPr lang="en-US" sz="1360" dirty="0">
                <a:solidFill>
                  <a:schemeClr val="tx2"/>
                </a:solidFill>
                <a:ea typeface="Segoe UI" pitchFamily="34" charset="0"/>
                <a:cs typeface="Segoe UI" pitchFamily="34" charset="0"/>
              </a:rPr>
              <a:t> con IE9</a:t>
            </a:r>
          </a:p>
          <a:p>
            <a:pPr marL="237413" indent="-237413" defTabSz="1267742" fontAlgn="base">
              <a:spcAft>
                <a:spcPts val="816"/>
              </a:spcAft>
              <a:buFont typeface="Arial" panose="020B0604020202020204" pitchFamily="34" charset="0"/>
              <a:buChar char="•"/>
            </a:pPr>
            <a:r>
              <a:rPr lang="en-US" sz="1360" dirty="0" err="1">
                <a:solidFill>
                  <a:schemeClr val="tx2"/>
                </a:solidFill>
                <a:ea typeface="Segoe UI" pitchFamily="34" charset="0"/>
                <a:cs typeface="Segoe UI" pitchFamily="34" charset="0"/>
              </a:rPr>
              <a:t>Mismo</a:t>
            </a:r>
            <a:r>
              <a:rPr lang="en-US" sz="1360" dirty="0">
                <a:solidFill>
                  <a:schemeClr val="tx2"/>
                </a:solidFill>
                <a:ea typeface="Segoe UI" pitchFamily="34" charset="0"/>
                <a:cs typeface="Segoe UI" pitchFamily="34" charset="0"/>
              </a:rPr>
              <a:t> engine de </a:t>
            </a:r>
            <a:r>
              <a:rPr lang="en-US" sz="1360" dirty="0" err="1">
                <a:solidFill>
                  <a:schemeClr val="tx2"/>
                </a:solidFill>
                <a:ea typeface="Segoe UI" pitchFamily="34" charset="0"/>
                <a:cs typeface="Segoe UI" pitchFamily="34" charset="0"/>
              </a:rPr>
              <a:t>renderizado</a:t>
            </a:r>
            <a:r>
              <a:rPr lang="en-US" sz="1360" dirty="0">
                <a:solidFill>
                  <a:schemeClr val="tx2"/>
                </a:solidFill>
                <a:ea typeface="Segoe UI" pitchFamily="34" charset="0"/>
                <a:cs typeface="Segoe UI" pitchFamily="34" charset="0"/>
              </a:rPr>
              <a:t> </a:t>
            </a:r>
            <a:r>
              <a:rPr lang="en-US" sz="1360" dirty="0" err="1">
                <a:solidFill>
                  <a:schemeClr val="tx2"/>
                </a:solidFill>
                <a:ea typeface="Segoe UI" pitchFamily="34" charset="0"/>
                <a:cs typeface="Segoe UI" pitchFamily="34" charset="0"/>
              </a:rPr>
              <a:t>que</a:t>
            </a:r>
            <a:r>
              <a:rPr lang="en-US" sz="1360" dirty="0">
                <a:solidFill>
                  <a:schemeClr val="tx2"/>
                </a:solidFill>
                <a:ea typeface="Segoe UI" pitchFamily="34" charset="0"/>
                <a:cs typeface="Segoe UI" pitchFamily="34" charset="0"/>
              </a:rPr>
              <a:t> en Windows</a:t>
            </a:r>
          </a:p>
          <a:p>
            <a:pPr marL="237413" indent="-237413" defTabSz="1267742" fontAlgn="base">
              <a:spcAft>
                <a:spcPts val="816"/>
              </a:spcAft>
              <a:buFont typeface="Arial" panose="020B0604020202020204" pitchFamily="34" charset="0"/>
              <a:buChar char="•"/>
            </a:pPr>
            <a:r>
              <a:rPr lang="en-US" sz="1360" dirty="0" err="1">
                <a:solidFill>
                  <a:schemeClr val="tx2"/>
                </a:solidFill>
                <a:ea typeface="Segoe UI" pitchFamily="34" charset="0"/>
                <a:cs typeface="Segoe UI" pitchFamily="34" charset="0"/>
              </a:rPr>
              <a:t>Mismo</a:t>
            </a:r>
            <a:r>
              <a:rPr lang="en-US" sz="1360" dirty="0">
                <a:solidFill>
                  <a:schemeClr val="tx2"/>
                </a:solidFill>
                <a:ea typeface="Segoe UI" pitchFamily="34" charset="0"/>
                <a:cs typeface="Segoe UI" pitchFamily="34" charset="0"/>
              </a:rPr>
              <a:t> engine JavaScript </a:t>
            </a:r>
            <a:r>
              <a:rPr lang="en-US" sz="1360" dirty="0" err="1">
                <a:solidFill>
                  <a:schemeClr val="tx2"/>
                </a:solidFill>
                <a:ea typeface="Segoe UI" pitchFamily="34" charset="0"/>
                <a:cs typeface="Segoe UI" pitchFamily="34" charset="0"/>
              </a:rPr>
              <a:t>que</a:t>
            </a:r>
            <a:r>
              <a:rPr lang="en-US" sz="1360" dirty="0">
                <a:solidFill>
                  <a:schemeClr val="tx2"/>
                </a:solidFill>
                <a:ea typeface="Segoe UI" pitchFamily="34" charset="0"/>
                <a:cs typeface="Segoe UI" pitchFamily="34" charset="0"/>
              </a:rPr>
              <a:t> en Windows</a:t>
            </a:r>
          </a:p>
        </p:txBody>
      </p:sp>
      <p:sp>
        <p:nvSpPr>
          <p:cNvPr id="45" name="Rounded Rectangle 44"/>
          <p:cNvSpPr/>
          <p:nvPr/>
        </p:nvSpPr>
        <p:spPr bwMode="auto">
          <a:xfrm>
            <a:off x="4589540" y="1796044"/>
            <a:ext cx="3314908" cy="4434264"/>
          </a:xfrm>
          <a:prstGeom prst="roundRect">
            <a:avLst/>
          </a:prstGeom>
          <a:solidFill>
            <a:schemeClr val="bg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198898" rIns="62155" bIns="198898" numCol="1" spcCol="0" rtlCol="0" fromWordArt="0" anchor="t" anchorCtr="0" forceAA="0" compatLnSpc="1">
            <a:prstTxWarp prst="textNoShape">
              <a:avLst/>
            </a:prstTxWarp>
            <a:noAutofit/>
          </a:bodyPr>
          <a:lstStyle/>
          <a:p>
            <a:pPr defTabSz="1267742" fontAlgn="base">
              <a:spcAft>
                <a:spcPts val="816"/>
              </a:spcAft>
            </a:pPr>
            <a:r>
              <a:rPr lang="en-US" sz="1428" dirty="0" err="1">
                <a:solidFill>
                  <a:schemeClr val="accent1"/>
                </a:solidFill>
                <a:ea typeface="Segoe UI" pitchFamily="34" charset="0"/>
                <a:cs typeface="Segoe UI" pitchFamily="34" charset="0"/>
              </a:rPr>
              <a:t>Convergencia</a:t>
            </a:r>
            <a:r>
              <a:rPr lang="en-US" sz="1428" dirty="0">
                <a:solidFill>
                  <a:schemeClr val="accent1"/>
                </a:solidFill>
                <a:ea typeface="Segoe UI" pitchFamily="34" charset="0"/>
                <a:cs typeface="Segoe UI" pitchFamily="34" charset="0"/>
              </a:rPr>
              <a:t> a </a:t>
            </a:r>
            <a:r>
              <a:rPr lang="en-US" sz="1428" dirty="0" err="1">
                <a:solidFill>
                  <a:schemeClr val="accent1"/>
                </a:solidFill>
                <a:ea typeface="Segoe UI" pitchFamily="34" charset="0"/>
                <a:cs typeface="Segoe UI" pitchFamily="34" charset="0"/>
              </a:rPr>
              <a:t>nivel</a:t>
            </a:r>
            <a:r>
              <a:rPr lang="en-US" sz="1428" dirty="0">
                <a:solidFill>
                  <a:schemeClr val="accent1"/>
                </a:solidFill>
                <a:ea typeface="Segoe UI" pitchFamily="34" charset="0"/>
                <a:cs typeface="Segoe UI" pitchFamily="34" charset="0"/>
              </a:rPr>
              <a:t> de Core (NT kernel)</a:t>
            </a:r>
          </a:p>
          <a:p>
            <a:pPr marL="237413" indent="-237413" defTabSz="1267742" fontAlgn="base">
              <a:spcAft>
                <a:spcPts val="816"/>
              </a:spcAft>
              <a:buFont typeface="Arial" panose="020B0604020202020204" pitchFamily="34" charset="0"/>
              <a:buChar char="•"/>
            </a:pPr>
            <a:r>
              <a:rPr lang="en-US" sz="1360" dirty="0">
                <a:solidFill>
                  <a:schemeClr val="tx2"/>
                </a:solidFill>
                <a:ea typeface="Segoe UI" pitchFamily="34" charset="0"/>
                <a:cs typeface="Segoe UI" pitchFamily="34" charset="0"/>
              </a:rPr>
              <a:t>Common kernel &amp; Sistema de </a:t>
            </a:r>
            <a:r>
              <a:rPr lang="en-US" sz="1360" dirty="0" err="1">
                <a:solidFill>
                  <a:schemeClr val="tx2"/>
                </a:solidFill>
                <a:ea typeface="Segoe UI" pitchFamily="34" charset="0"/>
                <a:cs typeface="Segoe UI" pitchFamily="34" charset="0"/>
              </a:rPr>
              <a:t>archivos</a:t>
            </a:r>
            <a:endParaRPr lang="en-US" sz="1360" dirty="0">
              <a:solidFill>
                <a:schemeClr val="tx2"/>
              </a:solidFill>
              <a:ea typeface="Segoe UI" pitchFamily="34" charset="0"/>
              <a:cs typeface="Segoe UI" pitchFamily="34" charset="0"/>
            </a:endParaRPr>
          </a:p>
          <a:p>
            <a:pPr marL="237413" indent="-237413" defTabSz="1267742" fontAlgn="base">
              <a:spcAft>
                <a:spcPts val="816"/>
              </a:spcAft>
              <a:buFont typeface="Arial" panose="020B0604020202020204" pitchFamily="34" charset="0"/>
              <a:buChar char="•"/>
            </a:pPr>
            <a:r>
              <a:rPr lang="en-US" sz="1360" dirty="0">
                <a:solidFill>
                  <a:schemeClr val="tx2"/>
                </a:solidFill>
                <a:ea typeface="Segoe UI" pitchFamily="34" charset="0"/>
                <a:cs typeface="Segoe UI" pitchFamily="34" charset="0"/>
              </a:rPr>
              <a:t>Kernel mode driver framework</a:t>
            </a:r>
          </a:p>
          <a:p>
            <a:pPr marL="237413" indent="-237413" defTabSz="1267742" fontAlgn="base">
              <a:spcAft>
                <a:spcPts val="816"/>
              </a:spcAft>
              <a:buFont typeface="Arial" panose="020B0604020202020204" pitchFamily="34" charset="0"/>
              <a:buChar char="•"/>
            </a:pPr>
            <a:r>
              <a:rPr lang="en-US" sz="1360" dirty="0">
                <a:solidFill>
                  <a:schemeClr val="tx2"/>
                </a:solidFill>
                <a:ea typeface="Segoe UI" pitchFamily="34" charset="0"/>
                <a:cs typeface="Segoe UI" pitchFamily="34" charset="0"/>
              </a:rPr>
              <a:t>Secure boot </a:t>
            </a:r>
            <a:r>
              <a:rPr lang="en-US" sz="1360" dirty="0" err="1">
                <a:solidFill>
                  <a:schemeClr val="tx2"/>
                </a:solidFill>
                <a:ea typeface="Segoe UI" pitchFamily="34" charset="0"/>
                <a:cs typeface="Segoe UI" pitchFamily="34" charset="0"/>
              </a:rPr>
              <a:t>encriptación</a:t>
            </a:r>
            <a:r>
              <a:rPr lang="en-US" sz="1360" dirty="0">
                <a:solidFill>
                  <a:schemeClr val="tx2"/>
                </a:solidFill>
                <a:ea typeface="Segoe UI" pitchFamily="34" charset="0"/>
                <a:cs typeface="Segoe UI" pitchFamily="34" charset="0"/>
              </a:rPr>
              <a:t> del </a:t>
            </a:r>
            <a:r>
              <a:rPr lang="en-US" sz="1360" dirty="0" err="1">
                <a:solidFill>
                  <a:schemeClr val="tx2"/>
                </a:solidFill>
                <a:ea typeface="Segoe UI" pitchFamily="34" charset="0"/>
                <a:cs typeface="Segoe UI" pitchFamily="34" charset="0"/>
              </a:rPr>
              <a:t>almacenamiento</a:t>
            </a:r>
            <a:r>
              <a:rPr lang="en-US" sz="1360" dirty="0">
                <a:solidFill>
                  <a:schemeClr val="tx2"/>
                </a:solidFill>
                <a:ea typeface="Segoe UI" pitchFamily="34" charset="0"/>
                <a:cs typeface="Segoe UI" pitchFamily="34" charset="0"/>
              </a:rPr>
              <a:t> (BitLocker)</a:t>
            </a:r>
          </a:p>
          <a:p>
            <a:pPr marL="237413" indent="-237413" defTabSz="1267742" fontAlgn="base">
              <a:spcAft>
                <a:spcPts val="816"/>
              </a:spcAft>
              <a:buFont typeface="Arial" panose="020B0604020202020204" pitchFamily="34" charset="0"/>
              <a:buChar char="•"/>
            </a:pPr>
            <a:r>
              <a:rPr lang="en-US" sz="1360" dirty="0">
                <a:solidFill>
                  <a:schemeClr val="tx2"/>
                </a:solidFill>
                <a:ea typeface="Segoe UI" pitchFamily="34" charset="0"/>
                <a:cs typeface="Segoe UI" pitchFamily="34" charset="0"/>
              </a:rPr>
              <a:t>Core networking stack</a:t>
            </a:r>
          </a:p>
          <a:p>
            <a:pPr marL="237413" indent="-237413" defTabSz="1267742" fontAlgn="base">
              <a:spcAft>
                <a:spcPts val="816"/>
              </a:spcAft>
              <a:buFont typeface="Arial" panose="020B0604020202020204" pitchFamily="34" charset="0"/>
              <a:buChar char="•"/>
            </a:pPr>
            <a:endParaRPr lang="en-US" sz="1360" dirty="0">
              <a:solidFill>
                <a:schemeClr val="tx2"/>
              </a:solidFill>
              <a:ea typeface="Segoe UI" pitchFamily="34" charset="0"/>
              <a:cs typeface="Segoe UI" pitchFamily="34" charset="0"/>
            </a:endParaRPr>
          </a:p>
          <a:p>
            <a:pPr defTabSz="1267742" fontAlgn="base">
              <a:spcAft>
                <a:spcPts val="816"/>
              </a:spcAft>
            </a:pPr>
            <a:r>
              <a:rPr lang="en-US" sz="1428" dirty="0" err="1">
                <a:solidFill>
                  <a:schemeClr val="accent1"/>
                </a:solidFill>
                <a:ea typeface="Segoe UI" pitchFamily="34" charset="0"/>
                <a:cs typeface="Segoe UI" pitchFamily="34" charset="0"/>
              </a:rPr>
              <a:t>Plataforma</a:t>
            </a:r>
            <a:r>
              <a:rPr lang="en-US" sz="1428" dirty="0">
                <a:solidFill>
                  <a:schemeClr val="accent1"/>
                </a:solidFill>
                <a:ea typeface="Segoe UI" pitchFamily="34" charset="0"/>
                <a:cs typeface="Segoe UI" pitchFamily="34" charset="0"/>
              </a:rPr>
              <a:t> de </a:t>
            </a:r>
            <a:r>
              <a:rPr lang="en-US" sz="1428" dirty="0" err="1">
                <a:solidFill>
                  <a:schemeClr val="accent1"/>
                </a:solidFill>
                <a:ea typeface="Segoe UI" pitchFamily="34" charset="0"/>
                <a:cs typeface="Segoe UI" pitchFamily="34" charset="0"/>
              </a:rPr>
              <a:t>desarrollo</a:t>
            </a:r>
            <a:endParaRPr lang="en-US" sz="1428" dirty="0">
              <a:solidFill>
                <a:schemeClr val="accent1"/>
              </a:solidFill>
              <a:ea typeface="Segoe UI" pitchFamily="34" charset="0"/>
              <a:cs typeface="Segoe UI" pitchFamily="34" charset="0"/>
            </a:endParaRPr>
          </a:p>
          <a:p>
            <a:pPr marL="237413" indent="-237413" defTabSz="1267742" fontAlgn="base">
              <a:spcAft>
                <a:spcPts val="816"/>
              </a:spcAft>
              <a:buFont typeface="Arial" panose="020B0604020202020204" pitchFamily="34" charset="0"/>
              <a:buChar char="•"/>
            </a:pPr>
            <a:r>
              <a:rPr lang="en-US" sz="1360" dirty="0" err="1">
                <a:solidFill>
                  <a:schemeClr val="tx2"/>
                </a:solidFill>
                <a:ea typeface="Segoe UI" pitchFamily="34" charset="0"/>
                <a:cs typeface="Segoe UI" pitchFamily="34" charset="0"/>
              </a:rPr>
              <a:t>Convergencial</a:t>
            </a:r>
            <a:r>
              <a:rPr lang="en-US" sz="1360" dirty="0">
                <a:solidFill>
                  <a:schemeClr val="tx2"/>
                </a:solidFill>
                <a:ea typeface="Segoe UI" pitchFamily="34" charset="0"/>
                <a:cs typeface="Segoe UI" pitchFamily="34" charset="0"/>
              </a:rPr>
              <a:t> </a:t>
            </a:r>
            <a:r>
              <a:rPr lang="en-US" sz="1360" dirty="0" err="1">
                <a:solidFill>
                  <a:schemeClr val="tx2"/>
                </a:solidFill>
                <a:ea typeface="Segoe UI" pitchFamily="34" charset="0"/>
                <a:cs typeface="Segoe UI" pitchFamily="34" charset="0"/>
              </a:rPr>
              <a:t>parcial</a:t>
            </a:r>
            <a:r>
              <a:rPr lang="en-US" sz="1360" dirty="0">
                <a:solidFill>
                  <a:schemeClr val="tx2"/>
                </a:solidFill>
                <a:ea typeface="Segoe UI" pitchFamily="34" charset="0"/>
                <a:cs typeface="Segoe UI" pitchFamily="34" charset="0"/>
              </a:rPr>
              <a:t> en APIs </a:t>
            </a:r>
            <a:br>
              <a:rPr lang="en-US" sz="1360" dirty="0">
                <a:solidFill>
                  <a:schemeClr val="tx2"/>
                </a:solidFill>
                <a:ea typeface="Segoe UI" pitchFamily="34" charset="0"/>
                <a:cs typeface="Segoe UI" pitchFamily="34" charset="0"/>
              </a:rPr>
            </a:br>
            <a:r>
              <a:rPr lang="en-US" sz="1360" dirty="0">
                <a:solidFill>
                  <a:schemeClr val="tx2"/>
                </a:solidFill>
                <a:ea typeface="Segoe UI" pitchFamily="34" charset="0"/>
                <a:cs typeface="Segoe UI" pitchFamily="34" charset="0"/>
              </a:rPr>
              <a:t>(</a:t>
            </a:r>
            <a:r>
              <a:rPr lang="en-US" sz="1360" dirty="0" err="1">
                <a:solidFill>
                  <a:schemeClr val="tx2"/>
                </a:solidFill>
                <a:ea typeface="Segoe UI" pitchFamily="34" charset="0"/>
                <a:cs typeface="Segoe UI" pitchFamily="34" charset="0"/>
              </a:rPr>
              <a:t>sensores</a:t>
            </a:r>
            <a:r>
              <a:rPr lang="en-US" sz="1360" dirty="0">
                <a:solidFill>
                  <a:schemeClr val="tx2"/>
                </a:solidFill>
                <a:ea typeface="Segoe UI" pitchFamily="34" charset="0"/>
                <a:cs typeface="Segoe UI" pitchFamily="34" charset="0"/>
              </a:rPr>
              <a:t> &amp; IAP)</a:t>
            </a:r>
            <a:endParaRPr lang="en-US" sz="1224" dirty="0">
              <a:solidFill>
                <a:schemeClr val="tx2"/>
              </a:solidFill>
              <a:ea typeface="Segoe UI" pitchFamily="34" charset="0"/>
              <a:cs typeface="Segoe UI" pitchFamily="34" charset="0"/>
            </a:endParaRPr>
          </a:p>
          <a:p>
            <a:pPr marL="237413" indent="-237413" defTabSz="1267742" fontAlgn="base">
              <a:spcAft>
                <a:spcPts val="816"/>
              </a:spcAft>
              <a:buFont typeface="Arial" panose="020B0604020202020204" pitchFamily="34" charset="0"/>
              <a:buChar char="•"/>
            </a:pPr>
            <a:r>
              <a:rPr lang="en-US" sz="1360" dirty="0" err="1">
                <a:solidFill>
                  <a:schemeClr val="tx2"/>
                </a:solidFill>
                <a:ea typeface="Segoe UI" pitchFamily="34" charset="0"/>
                <a:cs typeface="Segoe UI" pitchFamily="34" charset="0"/>
              </a:rPr>
              <a:t>Códig,o</a:t>
            </a:r>
            <a:r>
              <a:rPr lang="en-US" sz="1360" dirty="0">
                <a:solidFill>
                  <a:schemeClr val="tx2"/>
                </a:solidFill>
                <a:ea typeface="Segoe UI" pitchFamily="34" charset="0"/>
                <a:cs typeface="Segoe UI" pitchFamily="34" charset="0"/>
              </a:rPr>
              <a:t> native (C++) y DirectX</a:t>
            </a:r>
          </a:p>
          <a:p>
            <a:pPr marL="237413" indent="-237413" defTabSz="1267742" fontAlgn="base">
              <a:spcAft>
                <a:spcPts val="816"/>
              </a:spcAft>
              <a:buFont typeface="Arial" panose="020B0604020202020204" pitchFamily="34" charset="0"/>
              <a:buChar char="•"/>
            </a:pPr>
            <a:r>
              <a:rPr lang="en-US" sz="1360" dirty="0">
                <a:solidFill>
                  <a:schemeClr val="tx2"/>
                </a:solidFill>
                <a:ea typeface="Segoe UI" pitchFamily="34" charset="0"/>
                <a:cs typeface="Segoe UI" pitchFamily="34" charset="0"/>
              </a:rPr>
              <a:t>IE10</a:t>
            </a:r>
          </a:p>
        </p:txBody>
      </p:sp>
      <p:sp>
        <p:nvSpPr>
          <p:cNvPr id="46" name="Rounded Rectangle 45"/>
          <p:cNvSpPr/>
          <p:nvPr/>
        </p:nvSpPr>
        <p:spPr bwMode="auto">
          <a:xfrm>
            <a:off x="8705715" y="1827061"/>
            <a:ext cx="3314908" cy="4550113"/>
          </a:xfrm>
          <a:prstGeom prst="roundRect">
            <a:avLst/>
          </a:prstGeom>
          <a:solidFill>
            <a:schemeClr val="bg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2" tIns="198898" rIns="62155" bIns="198898" numCol="1" spcCol="0" rtlCol="0" fromWordArt="0" anchor="t" anchorCtr="0" forceAA="0" compatLnSpc="1">
            <a:prstTxWarp prst="textNoShape">
              <a:avLst/>
            </a:prstTxWarp>
            <a:noAutofit/>
          </a:bodyPr>
          <a:lstStyle/>
          <a:p>
            <a:pPr defTabSz="1267742" fontAlgn="base">
              <a:spcAft>
                <a:spcPts val="816"/>
              </a:spcAft>
            </a:pPr>
            <a:r>
              <a:rPr lang="en-US" sz="1428" dirty="0" err="1">
                <a:solidFill>
                  <a:schemeClr val="accent1"/>
                </a:solidFill>
                <a:ea typeface="Segoe UI" pitchFamily="34" charset="0"/>
                <a:cs typeface="Segoe UI" pitchFamily="34" charset="0"/>
              </a:rPr>
              <a:t>Convergencia</a:t>
            </a:r>
            <a:r>
              <a:rPr lang="en-US" sz="1428" dirty="0">
                <a:solidFill>
                  <a:schemeClr val="accent1"/>
                </a:solidFill>
                <a:ea typeface="Segoe UI" pitchFamily="34" charset="0"/>
                <a:cs typeface="Segoe UI" pitchFamily="34" charset="0"/>
              </a:rPr>
              <a:t> en la </a:t>
            </a:r>
            <a:r>
              <a:rPr lang="en-US" sz="1428" dirty="0" err="1">
                <a:solidFill>
                  <a:schemeClr val="accent1"/>
                </a:solidFill>
                <a:ea typeface="Segoe UI" pitchFamily="34" charset="0"/>
                <a:cs typeface="Segoe UI" pitchFamily="34" charset="0"/>
              </a:rPr>
              <a:t>plataforma</a:t>
            </a:r>
            <a:r>
              <a:rPr lang="en-US" sz="1428" dirty="0">
                <a:solidFill>
                  <a:schemeClr val="accent1"/>
                </a:solidFill>
                <a:ea typeface="Segoe UI" pitchFamily="34" charset="0"/>
                <a:cs typeface="Segoe UI" pitchFamily="34" charset="0"/>
              </a:rPr>
              <a:t> de </a:t>
            </a:r>
            <a:r>
              <a:rPr lang="en-US" sz="1428" dirty="0" err="1">
                <a:solidFill>
                  <a:schemeClr val="accent1"/>
                </a:solidFill>
                <a:ea typeface="Segoe UI" pitchFamily="34" charset="0"/>
                <a:cs typeface="Segoe UI" pitchFamily="34" charset="0"/>
              </a:rPr>
              <a:t>desarrollo</a:t>
            </a:r>
            <a:endParaRPr lang="en-US" sz="1428" dirty="0">
              <a:solidFill>
                <a:schemeClr val="accent1"/>
              </a:solidFill>
              <a:ea typeface="Segoe UI" pitchFamily="34" charset="0"/>
              <a:cs typeface="Segoe UI" pitchFamily="34" charset="0"/>
            </a:endParaRPr>
          </a:p>
          <a:p>
            <a:pPr marL="237413" indent="-237413" defTabSz="1267742" fontAlgn="base">
              <a:spcAft>
                <a:spcPts val="816"/>
              </a:spcAft>
              <a:buFont typeface="Arial" panose="020B0604020202020204" pitchFamily="34" charset="0"/>
              <a:buChar char="•"/>
            </a:pPr>
            <a:r>
              <a:rPr lang="en-US" sz="1360" dirty="0" err="1">
                <a:solidFill>
                  <a:schemeClr val="tx2"/>
                </a:solidFill>
                <a:ea typeface="Segoe UI" pitchFamily="34" charset="0"/>
                <a:cs typeface="Segoe UI" pitchFamily="34" charset="0"/>
              </a:rPr>
              <a:t>Mayores</a:t>
            </a:r>
            <a:r>
              <a:rPr lang="en-US" sz="1360" dirty="0">
                <a:solidFill>
                  <a:schemeClr val="tx2"/>
                </a:solidFill>
                <a:ea typeface="Segoe UI" pitchFamily="34" charset="0"/>
                <a:cs typeface="Segoe UI" pitchFamily="34" charset="0"/>
              </a:rPr>
              <a:t> </a:t>
            </a:r>
            <a:r>
              <a:rPr lang="en-US" sz="1360" dirty="0" err="1">
                <a:solidFill>
                  <a:schemeClr val="tx2"/>
                </a:solidFill>
                <a:ea typeface="Segoe UI" pitchFamily="34" charset="0"/>
                <a:cs typeface="Segoe UI" pitchFamily="34" charset="0"/>
              </a:rPr>
              <a:t>opciones</a:t>
            </a:r>
            <a:r>
              <a:rPr lang="en-US" sz="1360" dirty="0">
                <a:solidFill>
                  <a:schemeClr val="tx2"/>
                </a:solidFill>
                <a:ea typeface="Segoe UI" pitchFamily="34" charset="0"/>
                <a:cs typeface="Segoe UI" pitchFamily="34" charset="0"/>
              </a:rPr>
              <a:t> para la </a:t>
            </a:r>
            <a:r>
              <a:rPr lang="en-US" sz="1360" dirty="0" err="1">
                <a:solidFill>
                  <a:schemeClr val="tx2"/>
                </a:solidFill>
                <a:ea typeface="Segoe UI" pitchFamily="34" charset="0"/>
                <a:cs typeface="Segoe UI" pitchFamily="34" charset="0"/>
              </a:rPr>
              <a:t>reutilización</a:t>
            </a:r>
            <a:endParaRPr lang="en-US" sz="1360" dirty="0">
              <a:solidFill>
                <a:schemeClr val="tx2"/>
              </a:solidFill>
              <a:ea typeface="Segoe UI" pitchFamily="34" charset="0"/>
              <a:cs typeface="Segoe UI" pitchFamily="34" charset="0"/>
            </a:endParaRPr>
          </a:p>
          <a:p>
            <a:pPr marL="237413" indent="-237413" defTabSz="1267742" fontAlgn="base">
              <a:spcAft>
                <a:spcPts val="816"/>
              </a:spcAft>
              <a:buFont typeface="Arial" panose="020B0604020202020204" pitchFamily="34" charset="0"/>
              <a:buChar char="•"/>
            </a:pPr>
            <a:r>
              <a:rPr lang="en-US" sz="1360" dirty="0">
                <a:solidFill>
                  <a:schemeClr val="tx2"/>
                </a:solidFill>
                <a:ea typeface="Segoe UI" pitchFamily="34" charset="0"/>
                <a:cs typeface="Segoe UI" pitchFamily="34" charset="0"/>
              </a:rPr>
              <a:t>Mayor </a:t>
            </a:r>
            <a:r>
              <a:rPr lang="en-US" sz="1360" dirty="0" err="1">
                <a:solidFill>
                  <a:schemeClr val="tx2"/>
                </a:solidFill>
                <a:ea typeface="Segoe UI" pitchFamily="34" charset="0"/>
                <a:cs typeface="Segoe UI" pitchFamily="34" charset="0"/>
              </a:rPr>
              <a:t>reutilización</a:t>
            </a:r>
            <a:r>
              <a:rPr lang="en-US" sz="1360" dirty="0">
                <a:solidFill>
                  <a:schemeClr val="tx2"/>
                </a:solidFill>
                <a:ea typeface="Segoe UI" pitchFamily="34" charset="0"/>
                <a:cs typeface="Segoe UI" pitchFamily="34" charset="0"/>
              </a:rPr>
              <a:t> de </a:t>
            </a:r>
            <a:r>
              <a:rPr lang="en-US" sz="1360" dirty="0" err="1">
                <a:solidFill>
                  <a:schemeClr val="tx2"/>
                </a:solidFill>
                <a:ea typeface="Segoe UI" pitchFamily="34" charset="0"/>
                <a:cs typeface="Segoe UI" pitchFamily="34" charset="0"/>
              </a:rPr>
              <a:t>código</a:t>
            </a:r>
            <a:endParaRPr lang="en-US" sz="1360" dirty="0">
              <a:solidFill>
                <a:schemeClr val="tx2"/>
              </a:solidFill>
              <a:ea typeface="Segoe UI" pitchFamily="34" charset="0"/>
              <a:cs typeface="Segoe UI" pitchFamily="34" charset="0"/>
            </a:endParaRPr>
          </a:p>
          <a:p>
            <a:pPr marL="237413" indent="-237413" defTabSz="1267742" fontAlgn="base">
              <a:spcAft>
                <a:spcPts val="816"/>
              </a:spcAft>
              <a:buFont typeface="Arial" panose="020B0604020202020204" pitchFamily="34" charset="0"/>
              <a:buChar char="•"/>
            </a:pPr>
            <a:endParaRPr lang="en-US" sz="1428" dirty="0">
              <a:solidFill>
                <a:schemeClr val="accent1"/>
              </a:solidFill>
              <a:ea typeface="Segoe UI" pitchFamily="34" charset="0"/>
              <a:cs typeface="Segoe UI" pitchFamily="34" charset="0"/>
            </a:endParaRPr>
          </a:p>
          <a:p>
            <a:pPr defTabSz="1267742" fontAlgn="base">
              <a:spcAft>
                <a:spcPts val="816"/>
              </a:spcAft>
            </a:pPr>
            <a:r>
              <a:rPr lang="en-US" sz="1428" dirty="0" err="1">
                <a:solidFill>
                  <a:schemeClr val="accent1"/>
                </a:solidFill>
                <a:ea typeface="Segoe UI" pitchFamily="34" charset="0"/>
                <a:cs typeface="Segoe UI" pitchFamily="34" charset="0"/>
              </a:rPr>
              <a:t>Alieneación</a:t>
            </a:r>
            <a:r>
              <a:rPr lang="en-US" sz="1428" dirty="0">
                <a:solidFill>
                  <a:schemeClr val="accent1"/>
                </a:solidFill>
                <a:ea typeface="Segoe UI" pitchFamily="34" charset="0"/>
                <a:cs typeface="Segoe UI" pitchFamily="34" charset="0"/>
              </a:rPr>
              <a:t> de </a:t>
            </a:r>
            <a:r>
              <a:rPr lang="en-US" sz="1428" dirty="0" err="1">
                <a:solidFill>
                  <a:schemeClr val="accent1"/>
                </a:solidFill>
                <a:ea typeface="Segoe UI" pitchFamily="34" charset="0"/>
                <a:cs typeface="Segoe UI" pitchFamily="34" charset="0"/>
              </a:rPr>
              <a:t>las</a:t>
            </a:r>
            <a:r>
              <a:rPr lang="en-US" sz="1428" dirty="0">
                <a:solidFill>
                  <a:schemeClr val="accent1"/>
                </a:solidFill>
                <a:ea typeface="Segoe UI" pitchFamily="34" charset="0"/>
                <a:cs typeface="Segoe UI" pitchFamily="34" charset="0"/>
              </a:rPr>
              <a:t> Stores</a:t>
            </a:r>
          </a:p>
          <a:p>
            <a:pPr marL="237413" indent="-237413" defTabSz="1267742" fontAlgn="base">
              <a:spcAft>
                <a:spcPts val="816"/>
              </a:spcAft>
              <a:buFont typeface="Arial" panose="020B0604020202020204" pitchFamily="34" charset="0"/>
              <a:buChar char="•"/>
            </a:pPr>
            <a:r>
              <a:rPr lang="en-US" sz="1360" dirty="0" err="1">
                <a:solidFill>
                  <a:schemeClr val="tx2"/>
                </a:solidFill>
                <a:ea typeface="Segoe UI" pitchFamily="34" charset="0"/>
                <a:cs typeface="Segoe UI" pitchFamily="34" charset="0"/>
              </a:rPr>
              <a:t>Registro</a:t>
            </a:r>
            <a:r>
              <a:rPr lang="en-US" sz="1360" dirty="0">
                <a:solidFill>
                  <a:schemeClr val="tx2"/>
                </a:solidFill>
                <a:ea typeface="Segoe UI" pitchFamily="34" charset="0"/>
                <a:cs typeface="Segoe UI" pitchFamily="34" charset="0"/>
              </a:rPr>
              <a:t> </a:t>
            </a:r>
            <a:r>
              <a:rPr lang="en-US" sz="1360" dirty="0" err="1">
                <a:solidFill>
                  <a:schemeClr val="tx2"/>
                </a:solidFill>
                <a:ea typeface="Segoe UI" pitchFamily="34" charset="0"/>
                <a:cs typeface="Segoe UI" pitchFamily="34" charset="0"/>
              </a:rPr>
              <a:t>compartido</a:t>
            </a:r>
            <a:endParaRPr lang="en-US" sz="1360" dirty="0">
              <a:solidFill>
                <a:schemeClr val="tx2"/>
              </a:solidFill>
              <a:ea typeface="Segoe UI" pitchFamily="34" charset="0"/>
              <a:cs typeface="Segoe UI" pitchFamily="34" charset="0"/>
            </a:endParaRPr>
          </a:p>
          <a:p>
            <a:pPr defTabSz="1267742" fontAlgn="base">
              <a:spcAft>
                <a:spcPts val="816"/>
              </a:spcAft>
            </a:pPr>
            <a:endParaRPr lang="en-US" sz="1428" dirty="0">
              <a:solidFill>
                <a:schemeClr val="accent1"/>
              </a:solidFill>
              <a:ea typeface="Segoe UI" pitchFamily="34" charset="0"/>
              <a:cs typeface="Segoe UI" pitchFamily="34" charset="0"/>
            </a:endParaRPr>
          </a:p>
          <a:p>
            <a:pPr defTabSz="1267742" fontAlgn="base">
              <a:spcAft>
                <a:spcPts val="816"/>
              </a:spcAft>
            </a:pPr>
            <a:r>
              <a:rPr lang="en-US" sz="1428" dirty="0">
                <a:solidFill>
                  <a:schemeClr val="accent1"/>
                </a:solidFill>
                <a:ea typeface="Segoe UI" pitchFamily="34" charset="0"/>
                <a:cs typeface="Segoe UI" pitchFamily="34" charset="0"/>
              </a:rPr>
              <a:t>Common Core Platform</a:t>
            </a:r>
          </a:p>
          <a:p>
            <a:pPr marL="237413" indent="-237413" defTabSz="1267742" fontAlgn="base">
              <a:spcAft>
                <a:spcPts val="816"/>
              </a:spcAft>
              <a:buFont typeface="Arial" panose="020B0604020202020204" pitchFamily="34" charset="0"/>
              <a:buChar char="•"/>
            </a:pPr>
            <a:r>
              <a:rPr lang="en-US" sz="1360" dirty="0">
                <a:solidFill>
                  <a:schemeClr val="tx2"/>
                </a:solidFill>
                <a:ea typeface="Segoe UI" pitchFamily="34" charset="0"/>
                <a:cs typeface="Segoe UI" pitchFamily="34" charset="0"/>
              </a:rPr>
              <a:t>Proximity &amp; Location frameworks</a:t>
            </a:r>
          </a:p>
          <a:p>
            <a:pPr marL="237413" indent="-237413" defTabSz="1267742" fontAlgn="base">
              <a:spcAft>
                <a:spcPts val="816"/>
              </a:spcAft>
              <a:buFont typeface="Arial" panose="020B0604020202020204" pitchFamily="34" charset="0"/>
              <a:buChar char="•"/>
            </a:pPr>
            <a:r>
              <a:rPr lang="en-US" sz="1360" dirty="0" err="1">
                <a:solidFill>
                  <a:schemeClr val="tx2"/>
                </a:solidFill>
                <a:ea typeface="Segoe UI" pitchFamily="34" charset="0"/>
                <a:cs typeface="Segoe UI" pitchFamily="34" charset="0"/>
              </a:rPr>
              <a:t>Seguridad</a:t>
            </a:r>
            <a:endParaRPr lang="en-US" sz="1360" dirty="0">
              <a:solidFill>
                <a:schemeClr val="tx2"/>
              </a:solidFill>
              <a:ea typeface="Segoe UI" pitchFamily="34" charset="0"/>
              <a:cs typeface="Segoe UI" pitchFamily="34" charset="0"/>
            </a:endParaRPr>
          </a:p>
          <a:p>
            <a:pPr marL="237413" indent="-237413" defTabSz="1267742" fontAlgn="base">
              <a:spcAft>
                <a:spcPts val="816"/>
              </a:spcAft>
              <a:buFont typeface="Arial" panose="020B0604020202020204" pitchFamily="34" charset="0"/>
              <a:buChar char="•"/>
            </a:pPr>
            <a:r>
              <a:rPr lang="en-US" sz="1360" dirty="0">
                <a:solidFill>
                  <a:schemeClr val="tx2"/>
                </a:solidFill>
                <a:ea typeface="Segoe UI" pitchFamily="34" charset="0"/>
                <a:cs typeface="Segoe UI" pitchFamily="34" charset="0"/>
              </a:rPr>
              <a:t>Task scheduler</a:t>
            </a:r>
          </a:p>
        </p:txBody>
      </p:sp>
      <p:sp>
        <p:nvSpPr>
          <p:cNvPr id="47" name="Right Arrow 46"/>
          <p:cNvSpPr/>
          <p:nvPr/>
        </p:nvSpPr>
        <p:spPr bwMode="auto">
          <a:xfrm>
            <a:off x="3558099" y="1370372"/>
            <a:ext cx="520198" cy="520198"/>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24" tIns="198898" rIns="248624" bIns="198898" numCol="1" spcCol="0" rtlCol="0" fromWordArt="0" anchor="t" anchorCtr="0" forceAA="0" compatLnSpc="1">
            <a:prstTxWarp prst="textNoShape">
              <a:avLst/>
            </a:prstTxWarp>
            <a:noAutofit/>
          </a:bodyPr>
          <a:lstStyle/>
          <a:p>
            <a:pPr algn="ctr" defTabSz="1267742" fontAlgn="base">
              <a:lnSpc>
                <a:spcPct val="90000"/>
              </a:lnSpc>
              <a:spcBef>
                <a:spcPct val="0"/>
              </a:spcBef>
              <a:spcAft>
                <a:spcPct val="0"/>
              </a:spcAft>
            </a:pPr>
            <a:endParaRPr lang="en-US" sz="1904"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ight Arrow 47"/>
          <p:cNvSpPr/>
          <p:nvPr/>
        </p:nvSpPr>
        <p:spPr bwMode="auto">
          <a:xfrm>
            <a:off x="7674278" y="1370372"/>
            <a:ext cx="520198" cy="520198"/>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24" tIns="198898" rIns="248624" bIns="198898" numCol="1" spcCol="0" rtlCol="0" fromWordArt="0" anchor="t" anchorCtr="0" forceAA="0" compatLnSpc="1">
            <a:prstTxWarp prst="textNoShape">
              <a:avLst/>
            </a:prstTxWarp>
            <a:noAutofit/>
          </a:bodyPr>
          <a:lstStyle/>
          <a:p>
            <a:pPr algn="ctr" defTabSz="1267742" fontAlgn="base">
              <a:lnSpc>
                <a:spcPct val="90000"/>
              </a:lnSpc>
              <a:spcBef>
                <a:spcPct val="0"/>
              </a:spcBef>
              <a:spcAft>
                <a:spcPct val="0"/>
              </a:spcAft>
            </a:pPr>
            <a:endParaRPr lang="en-US" sz="1904"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544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C5418590-2BCF-48C6-AF37-67DC4D4291A7}"/>
    </a:ext>
  </a:extLst>
</a:theme>
</file>

<file path=ppt/theme/theme3.xml><?xml version="1.0" encoding="utf-8"?>
<a:theme xmlns:a="http://schemas.openxmlformats.org/drawingml/2006/main" name="1_5-30536_Build_2014_Breakout_Template_White_16x9">
  <a:themeElements>
    <a:clrScheme name="Personalizado 3">
      <a:dk1>
        <a:srgbClr val="404040"/>
      </a:dk1>
      <a:lt1>
        <a:srgbClr val="FFFFFF"/>
      </a:lt1>
      <a:dk2>
        <a:srgbClr val="00BCF2"/>
      </a:dk2>
      <a:lt2>
        <a:srgbClr val="FFFFFF"/>
      </a:lt2>
      <a:accent1>
        <a:srgbClr val="00BCF2"/>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507-timheuer-DevelopingCommonXAML.potx" id="{E39FC75C-A1CF-4F38-AF60-9406C260AAA9}" vid="{E2C6A0EC-D7AC-4A86-BAB7-EE081BB7E657}"/>
    </a:ext>
  </a:extLst>
</a:theme>
</file>

<file path=ppt/theme/theme4.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5.xml><?xml version="1.0" encoding="utf-8"?>
<a:theme xmlns:a="http://schemas.openxmlformats.org/drawingml/2006/main" name="Build_2014_Template_DTreadwell-Teal_16x9">
  <a:themeElements>
    <a:clrScheme name="BUILD 2014 - DTreadwell">
      <a:dk1>
        <a:srgbClr val="000000"/>
      </a:dk1>
      <a:lt1>
        <a:srgbClr val="FFFFFF"/>
      </a:lt1>
      <a:dk2>
        <a:srgbClr val="00B294"/>
      </a:dk2>
      <a:lt2>
        <a:srgbClr val="FFFFFF"/>
      </a:lt2>
      <a:accent1>
        <a:srgbClr val="00B294"/>
      </a:accent1>
      <a:accent2>
        <a:srgbClr val="0072C6"/>
      </a:accent2>
      <a:accent3>
        <a:srgbClr val="00BCF2"/>
      </a:accent3>
      <a:accent4>
        <a:srgbClr val="002050"/>
      </a:accent4>
      <a:accent5>
        <a:srgbClr val="00188F"/>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507-timheuer-DevelopingCommonXAML.potx" id="{E39FC75C-A1CF-4F38-AF60-9406C260AAA9}" vid="{BDFD9560-8AE7-4DF4-B5B9-56BD59DC0770}"/>
    </a:ext>
  </a:extLst>
</a:theme>
</file>

<file path=ppt/theme/theme6.xml><?xml version="1.0" encoding="utf-8"?>
<a:theme xmlns:a="http://schemas.openxmlformats.org/drawingml/2006/main" name="2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507-timheuer-DevelopingCommonXAML.potx" id="{E39FC75C-A1CF-4F38-AF60-9406C260AAA9}" vid="{430ED7F2-2DBD-4816-B9BA-9FBA4001546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Tim Heuer</External_x0020_Speaker>
    <Session_x0020_Code xmlns="e36bfbf9-5e42-489c-a259-4c54eb22cb57">2-507</Session_x0020_Code>
    <Presentation_x0020_Date xmlns="e36bfbf9-5e42-489c-a259-4c54eb22cb57">2014-04-02T00:00:00-07:00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4.xml><?xml version="1.0" encoding="utf-8"?>
<Control xmlns="http://schemas.microsoft.com/VisualStudio/2011/storyboarding/control">
  <Id Name="69a5b99d-77ac-48aa-a233-3939230a570a" Revision="1" Stencil="System.MyShapes" StencilVersion="1.0"/>
</Control>
</file>

<file path=customXml/itemProps1.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infopath/2007/PartnerControls"/>
    <ds:schemaRef ds:uri="http://schemas.microsoft.com/sharepoint/v3"/>
    <ds:schemaRef ds:uri="http://purl.org/dc/terms/"/>
    <ds:schemaRef ds:uri="http://purl.org/dc/dcmitype/"/>
    <ds:schemaRef ds:uri="e36bfbf9-5e42-489c-a259-4c54eb22cb57"/>
    <ds:schemaRef ds:uri="http://schemas.microsoft.com/office/2006/documentManagement/types"/>
    <ds:schemaRef ds:uri="http://schemas.openxmlformats.org/package/2006/metadata/core-properties"/>
    <ds:schemaRef ds:uri="http://schemas.microsoft.com/office/2006/metadata/properties"/>
    <ds:schemaRef ds:uri="230e9df3-be65-4c73-a93b-d1236ebd677e"/>
    <ds:schemaRef ds:uri="http://www.w3.org/XML/1998/namespace"/>
  </ds:schemaRefs>
</ds:datastoreItem>
</file>

<file path=customXml/itemProps4.xml><?xml version="1.0" encoding="utf-8"?>
<ds:datastoreItem xmlns:ds="http://schemas.openxmlformats.org/officeDocument/2006/customXml" ds:itemID="{3991B8EA-6F79-4C09-A3D9-8E8AB5D2D54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Build_2014_Template</Template>
  <TotalTime>3627</TotalTime>
  <Words>3428</Words>
  <Application>Microsoft Office PowerPoint</Application>
  <PresentationFormat>Personalizado</PresentationFormat>
  <Paragraphs>466</Paragraphs>
  <Slides>48</Slides>
  <Notes>26</Notes>
  <HiddenSlides>0</HiddenSlides>
  <MMClips>0</MMClips>
  <ScaleCrop>false</ScaleCrop>
  <HeadingPairs>
    <vt:vector size="6" baseType="variant">
      <vt:variant>
        <vt:lpstr>Fuentes usadas</vt:lpstr>
      </vt:variant>
      <vt:variant>
        <vt:i4>15</vt:i4>
      </vt:variant>
      <vt:variant>
        <vt:lpstr>Tema</vt:lpstr>
      </vt:variant>
      <vt:variant>
        <vt:i4>6</vt:i4>
      </vt:variant>
      <vt:variant>
        <vt:lpstr>Títulos de diapositiva</vt:lpstr>
      </vt:variant>
      <vt:variant>
        <vt:i4>48</vt:i4>
      </vt:variant>
    </vt:vector>
  </HeadingPairs>
  <TitlesOfParts>
    <vt:vector size="69" baseType="lpstr">
      <vt:lpstr>ＭＳ Ｐゴシック</vt:lpstr>
      <vt:lpstr>Aller</vt:lpstr>
      <vt:lpstr>Arial</vt:lpstr>
      <vt:lpstr>Avenir LT Pro 45 Book</vt:lpstr>
      <vt:lpstr>Calibri</vt:lpstr>
      <vt:lpstr>Consolas</vt:lpstr>
      <vt:lpstr>Nokia Pure Text</vt:lpstr>
      <vt:lpstr>Rockwell</vt:lpstr>
      <vt:lpstr>Segoe UI</vt:lpstr>
      <vt:lpstr>Segoe UI Light</vt:lpstr>
      <vt:lpstr>Segoe UI Semibold</vt:lpstr>
      <vt:lpstr>Segoe WP Light</vt:lpstr>
      <vt:lpstr>Segoe WP SemiLight</vt:lpstr>
      <vt:lpstr>Times New Roman</vt:lpstr>
      <vt:lpstr>Wingdings</vt:lpstr>
      <vt:lpstr>5-30536_Build_2014_Breakout_Template_White_16x9</vt:lpstr>
      <vt:lpstr>1_5-30536_Build_2014_Breakout_Template_Blue_16x9</vt:lpstr>
      <vt:lpstr>1_5-30536_Build_2014_Breakout_Template_White_16x9</vt:lpstr>
      <vt:lpstr>2_5-30536_Build_2014_Breakout_Template_White_16x9</vt:lpstr>
      <vt:lpstr>Build_2014_Template_DTreadwell-Teal_16x9</vt:lpstr>
      <vt:lpstr>2_5-30536_Build_2014_Breakout_Template_Blue_16x9</vt:lpstr>
      <vt:lpstr>Introducción  a las Aplicaciones Universales</vt:lpstr>
      <vt:lpstr>Javier Suárez Ruiz</vt:lpstr>
      <vt:lpstr>Agenda</vt:lpstr>
      <vt:lpstr>Aplicación Windows Multiplataforma</vt:lpstr>
      <vt:lpstr>Presentación de PowerPoint</vt:lpstr>
      <vt:lpstr>Técnicas de reutilización de código</vt:lpstr>
      <vt:lpstr>Presentación de PowerPoint</vt:lpstr>
      <vt:lpstr>Presentación de PowerPoint</vt:lpstr>
      <vt:lpstr>El viaje de la convergencia…</vt:lpstr>
      <vt:lpstr>Convergencia en APIs de la plataforma Windows</vt:lpstr>
      <vt:lpstr>Plataforma de Desarrollo Windows en 8.1</vt:lpstr>
      <vt:lpstr>Modelos de Desarrollo en Windows Phone 8.1</vt:lpstr>
      <vt:lpstr>Presentación de PowerPoint</vt:lpstr>
      <vt:lpstr>¿Qué es una Aplicación Universal?</vt:lpstr>
      <vt:lpstr>Podemos adaptar el diseño a cada plataforma</vt:lpstr>
      <vt:lpstr>¿Qué significa una Aplicación Universal?</vt:lpstr>
      <vt:lpstr>¿Qué significa una Aplicación Universal?</vt:lpstr>
      <vt:lpstr>¿Qué significa una Aplicación Universal?</vt:lpstr>
      <vt:lpstr>El Proyecto Shared</vt:lpstr>
      <vt:lpstr>Creando nuestro primer proyecto!</vt:lpstr>
      <vt:lpstr>Convertir un Proyecto a Universal </vt:lpstr>
      <vt:lpstr>Convirtiendo un Proyecto a Universal</vt:lpstr>
      <vt:lpstr>Compartiendo XAML</vt:lpstr>
      <vt:lpstr>Convergencia en controles</vt:lpstr>
      <vt:lpstr>¿Porque existen diferencias?</vt:lpstr>
      <vt:lpstr>Controles comunes </vt:lpstr>
      <vt:lpstr>Controles adaptados, misma API, distinto comportamiento </vt:lpstr>
      <vt:lpstr>Ejemplo: La CommandBar</vt:lpstr>
      <vt:lpstr>Un vistazo a los controles</vt:lpstr>
      <vt:lpstr>Controles específicos de cada plataforma (APIs exclusivas) </vt:lpstr>
      <vt:lpstr>¿Que pasa con los Toolkits?</vt:lpstr>
      <vt:lpstr>Toolkits de controles</vt:lpstr>
      <vt:lpstr>- Podemos compartir todo el XAML. Podríamos crear una aplicación universal poniendo código SOLO en el proyecto Shared.  - Como normal general no será lo más adecuado por diferencias en tamaños, comportamientos, etc. Podemos compartir recursos, plantillas, controles personales, etc. En ocasiones tendrá sentido compartir páginas enteras y en otros muchos casos no.  - Adapta cada página a cada plataforma para otorgar siempre la mejor experiencia.  </vt:lpstr>
      <vt:lpstr>Notificaciones</vt:lpstr>
      <vt:lpstr>WNS</vt:lpstr>
      <vt:lpstr>Todos los mecanismos de actualización usan el mismo payload</vt:lpstr>
      <vt:lpstr>Muchas novedades en Phone </vt:lpstr>
      <vt:lpstr>Roaming</vt:lpstr>
      <vt:lpstr>App backup &amp; roaming</vt:lpstr>
      <vt:lpstr>Veamos como funciona el Roaming de datos</vt:lpstr>
      <vt:lpstr>Empaquetado</vt:lpstr>
      <vt:lpstr>Empaquetado y despliegue</vt:lpstr>
      <vt:lpstr>Portable Class Libraries</vt:lpstr>
      <vt:lpstr>Acceso a gran cantidad de nuevas APIs</vt:lpstr>
      <vt:lpstr>Conclusiones</vt:lpstr>
      <vt:lpstr>Presentación de PowerPoint</vt:lpstr>
      <vt:lpstr>Presentación de PowerPoint</vt:lpstr>
      <vt:lpstr>Introducción a las Aplicaciones Universales</vt:lpstr>
    </vt:vector>
  </TitlesOfParts>
  <Manager>&lt;Speech writer name goes here&gt;</Manager>
  <Company>MS Events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apps using the common XAML UI framework</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Javier Suárez Ruiz</cp:lastModifiedBy>
  <cp:revision>32</cp:revision>
  <dcterms:created xsi:type="dcterms:W3CDTF">2014-04-02T17:26:48Z</dcterms:created>
  <dcterms:modified xsi:type="dcterms:W3CDTF">2014-12-05T16:52:26Z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